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9" r:id="rId3"/>
    <p:sldId id="257" r:id="rId5"/>
    <p:sldId id="258" r:id="rId6"/>
    <p:sldId id="279" r:id="rId7"/>
    <p:sldId id="282" r:id="rId8"/>
    <p:sldId id="278" r:id="rId9"/>
    <p:sldId id="294" r:id="rId10"/>
    <p:sldId id="293" r:id="rId11"/>
    <p:sldId id="275" r:id="rId12"/>
    <p:sldId id="295" r:id="rId13"/>
    <p:sldId id="276" r:id="rId14"/>
    <p:sldId id="292" r:id="rId15"/>
    <p:sldId id="283" r:id="rId16"/>
    <p:sldId id="277" r:id="rId17"/>
    <p:sldId id="287" r:id="rId18"/>
    <p:sldId id="290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7" userDrawn="1">
          <p15:clr>
            <a:srgbClr val="A4A3A4"/>
          </p15:clr>
        </p15:guide>
        <p15:guide id="2" pos="3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7"/>
    <a:srgbClr val="FCC259"/>
    <a:srgbClr val="7C87F5"/>
    <a:srgbClr val="7FCFF5"/>
    <a:srgbClr val="595959"/>
    <a:srgbClr val="7ECDF7"/>
    <a:srgbClr val="F6A546"/>
    <a:srgbClr val="5C2D62"/>
    <a:srgbClr val="7B88F4"/>
    <a:srgbClr val="7FC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58" d="100"/>
          <a:sy n="58" d="100"/>
        </p:scale>
        <p:origin x="-84" y="-1578"/>
      </p:cViewPr>
      <p:guideLst>
        <p:guide orient="horz" pos="2257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49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C61B8-91BB-448D-A7A2-800E1C8ADC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4861-C9FB-4F3F-A9A5-DFBEAEBFE0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585960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908" y="5467"/>
            <a:ext cx="12195907" cy="6852533"/>
            <a:chOff x="-3908" y="5467"/>
            <a:chExt cx="12195907" cy="6852533"/>
          </a:xfrm>
        </p:grpSpPr>
        <p:sp>
          <p:nvSpPr>
            <p:cNvPr id="13" name="矩形 12"/>
            <p:cNvSpPr/>
            <p:nvPr/>
          </p:nvSpPr>
          <p:spPr>
            <a:xfrm>
              <a:off x="-3908" y="5467"/>
              <a:ext cx="12195907" cy="6852533"/>
            </a:xfrm>
            <a:prstGeom prst="rect">
              <a:avLst/>
            </a:prstGeom>
            <a:solidFill>
              <a:srgbClr val="FCC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5658" y="283470"/>
              <a:ext cx="11680684" cy="6291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1.png"/><Relationship Id="rId30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2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image" Target="../media/image13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131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image" Target="../media/image17.png"/><Relationship Id="rId1" Type="http://schemas.openxmlformats.org/officeDocument/2006/relationships/tags" Target="../tags/tag13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image" Target="../media/image18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tags" Target="../tags/tag143.xml"/><Relationship Id="rId5" Type="http://schemas.openxmlformats.org/officeDocument/2006/relationships/image" Target="../media/image20.png"/><Relationship Id="rId4" Type="http://schemas.openxmlformats.org/officeDocument/2006/relationships/tags" Target="../tags/tag142.xml"/><Relationship Id="rId3" Type="http://schemas.openxmlformats.org/officeDocument/2006/relationships/image" Target="../media/image19.png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48.xml"/><Relationship Id="rId5" Type="http://schemas.openxmlformats.org/officeDocument/2006/relationships/image" Target="../media/image1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5.xml"/><Relationship Id="rId4" Type="http://schemas.openxmlformats.org/officeDocument/2006/relationships/image" Target="../media/image3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44.xml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.png"/><Relationship Id="rId17" Type="http://schemas.openxmlformats.org/officeDocument/2006/relationships/tags" Target="../tags/tag55.xml"/><Relationship Id="rId16" Type="http://schemas.microsoft.com/office/2007/relationships/media" Target="../media/media1.mp4"/><Relationship Id="rId15" Type="http://schemas.openxmlformats.org/officeDocument/2006/relationships/video" Target="../media/media1.mp4"/><Relationship Id="rId14" Type="http://schemas.openxmlformats.org/officeDocument/2006/relationships/image" Target="../media/image7.png"/><Relationship Id="rId13" Type="http://schemas.openxmlformats.org/officeDocument/2006/relationships/tags" Target="../tags/tag54.xml"/><Relationship Id="rId12" Type="http://schemas.openxmlformats.org/officeDocument/2006/relationships/image" Target="../media/image6.png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9" Type="http://schemas.openxmlformats.org/officeDocument/2006/relationships/notesSlide" Target="../notesSlides/notesSlide6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79.xml"/><Relationship Id="rId26" Type="http://schemas.openxmlformats.org/officeDocument/2006/relationships/tags" Target="../tags/tag78.xml"/><Relationship Id="rId25" Type="http://schemas.openxmlformats.org/officeDocument/2006/relationships/tags" Target="../tags/tag77.xml"/><Relationship Id="rId24" Type="http://schemas.openxmlformats.org/officeDocument/2006/relationships/tags" Target="../tags/tag76.xml"/><Relationship Id="rId23" Type="http://schemas.openxmlformats.org/officeDocument/2006/relationships/tags" Target="../tags/tag75.xml"/><Relationship Id="rId22" Type="http://schemas.openxmlformats.org/officeDocument/2006/relationships/tags" Target="../tags/tag74.xml"/><Relationship Id="rId21" Type="http://schemas.openxmlformats.org/officeDocument/2006/relationships/tags" Target="../tags/tag73.xml"/><Relationship Id="rId20" Type="http://schemas.openxmlformats.org/officeDocument/2006/relationships/tags" Target="../tags/tag72.xml"/><Relationship Id="rId2" Type="http://schemas.openxmlformats.org/officeDocument/2006/relationships/tags" Target="../tags/tag57.xml"/><Relationship Id="rId19" Type="http://schemas.openxmlformats.org/officeDocument/2006/relationships/tags" Target="../tags/tag71.xml"/><Relationship Id="rId18" Type="http://schemas.openxmlformats.org/officeDocument/2006/relationships/image" Target="../media/image11.png"/><Relationship Id="rId17" Type="http://schemas.openxmlformats.org/officeDocument/2006/relationships/tags" Target="../tags/tag70.xml"/><Relationship Id="rId16" Type="http://schemas.openxmlformats.org/officeDocument/2006/relationships/image" Target="../media/image10.png"/><Relationship Id="rId15" Type="http://schemas.openxmlformats.org/officeDocument/2006/relationships/tags" Target="../tags/tag69.xml"/><Relationship Id="rId14" Type="http://schemas.openxmlformats.org/officeDocument/2006/relationships/image" Target="../media/image9.png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5" Type="http://schemas.openxmlformats.org/officeDocument/2006/relationships/notesSlide" Target="../notesSlides/notesSlide7.xml"/><Relationship Id="rId34" Type="http://schemas.openxmlformats.org/officeDocument/2006/relationships/slideLayout" Target="../slideLayouts/slideLayout5.xml"/><Relationship Id="rId33" Type="http://schemas.openxmlformats.org/officeDocument/2006/relationships/tags" Target="../tags/tag112.xml"/><Relationship Id="rId32" Type="http://schemas.openxmlformats.org/officeDocument/2006/relationships/tags" Target="../tags/tag111.xml"/><Relationship Id="rId31" Type="http://schemas.openxmlformats.org/officeDocument/2006/relationships/tags" Target="../tags/tag110.xml"/><Relationship Id="rId30" Type="http://schemas.openxmlformats.org/officeDocument/2006/relationships/tags" Target="../tags/tag109.xml"/><Relationship Id="rId3" Type="http://schemas.openxmlformats.org/officeDocument/2006/relationships/tags" Target="../tags/tag82.xml"/><Relationship Id="rId29" Type="http://schemas.openxmlformats.org/officeDocument/2006/relationships/tags" Target="../tags/tag108.xml"/><Relationship Id="rId28" Type="http://schemas.openxmlformats.org/officeDocument/2006/relationships/tags" Target="../tags/tag107.xml"/><Relationship Id="rId27" Type="http://schemas.openxmlformats.org/officeDocument/2006/relationships/tags" Target="../tags/tag106.xml"/><Relationship Id="rId26" Type="http://schemas.openxmlformats.org/officeDocument/2006/relationships/tags" Target="../tags/tag105.xml"/><Relationship Id="rId25" Type="http://schemas.openxmlformats.org/officeDocument/2006/relationships/tags" Target="../tags/tag104.xml"/><Relationship Id="rId24" Type="http://schemas.openxmlformats.org/officeDocument/2006/relationships/tags" Target="../tags/tag103.xml"/><Relationship Id="rId23" Type="http://schemas.openxmlformats.org/officeDocument/2006/relationships/tags" Target="../tags/tag102.xml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2.jpeg"/><Relationship Id="rId1" Type="http://schemas.openxmlformats.org/officeDocument/2006/relationships/tags" Target="../tags/tag11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A_库_文本框 62"/>
          <p:cNvSpPr txBox="1"/>
          <p:nvPr>
            <p:custDataLst>
              <p:tags r:id="rId1"/>
            </p:custDataLst>
          </p:nvPr>
        </p:nvSpPr>
        <p:spPr>
          <a:xfrm>
            <a:off x="1815463" y="4181059"/>
            <a:ext cx="85610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2000">
                      <a:schemeClr val="accent1"/>
                    </a:gs>
                    <a:gs pos="36000">
                      <a:schemeClr val="accent2"/>
                    </a:gs>
                    <a:gs pos="66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共享位置捉迷藏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3" name="PA_库_组合 92"/>
          <p:cNvGrpSpPr/>
          <p:nvPr>
            <p:custDataLst>
              <p:tags r:id="rId2"/>
            </p:custDataLst>
          </p:nvPr>
        </p:nvGrpSpPr>
        <p:grpSpPr>
          <a:xfrm>
            <a:off x="1894677" y="4018167"/>
            <a:ext cx="8402646" cy="1089118"/>
            <a:chOff x="1894677" y="3960111"/>
            <a:chExt cx="8402646" cy="1089118"/>
          </a:xfrm>
        </p:grpSpPr>
        <p:grpSp>
          <p:nvGrpSpPr>
            <p:cNvPr id="83" name="组合 82"/>
            <p:cNvGrpSpPr/>
            <p:nvPr/>
          </p:nvGrpSpPr>
          <p:grpSpPr>
            <a:xfrm>
              <a:off x="1894677" y="3960111"/>
              <a:ext cx="8402646" cy="45719"/>
              <a:chOff x="1894677" y="3960111"/>
              <a:chExt cx="8732457" cy="45719"/>
            </a:xfrm>
          </p:grpSpPr>
          <p:sp>
            <p:nvSpPr>
              <p:cNvPr id="68" name="矩形 67"/>
              <p:cNvSpPr/>
              <p:nvPr/>
            </p:nvSpPr>
            <p:spPr>
              <a:xfrm flipV="1">
                <a:off x="1894677" y="3960111"/>
                <a:ext cx="981117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 flipV="1">
                <a:off x="3002011" y="3960111"/>
                <a:ext cx="981117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 flipV="1">
                <a:off x="4109345" y="3960111"/>
                <a:ext cx="981117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 flipV="1">
                <a:off x="5216679" y="3960111"/>
                <a:ext cx="981117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 flipV="1">
                <a:off x="6324013" y="3960111"/>
                <a:ext cx="981117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 flipV="1">
                <a:off x="7431347" y="3960111"/>
                <a:ext cx="981117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 flipV="1">
                <a:off x="8538681" y="3960111"/>
                <a:ext cx="981117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 flipV="1">
                <a:off x="9646017" y="3960111"/>
                <a:ext cx="981117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1894677" y="5003510"/>
              <a:ext cx="8402646" cy="45719"/>
              <a:chOff x="1894677" y="3960111"/>
              <a:chExt cx="8732457" cy="45719"/>
            </a:xfrm>
          </p:grpSpPr>
          <p:sp>
            <p:nvSpPr>
              <p:cNvPr id="85" name="矩形 84"/>
              <p:cNvSpPr/>
              <p:nvPr/>
            </p:nvSpPr>
            <p:spPr>
              <a:xfrm flipV="1">
                <a:off x="1894677" y="3960111"/>
                <a:ext cx="981117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 flipV="1">
                <a:off x="3002011" y="3960111"/>
                <a:ext cx="981117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 flipV="1">
                <a:off x="4109345" y="3960111"/>
                <a:ext cx="981117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 flipV="1">
                <a:off x="5216679" y="3960111"/>
                <a:ext cx="981117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/>
              <p:cNvSpPr/>
              <p:nvPr/>
            </p:nvSpPr>
            <p:spPr>
              <a:xfrm flipV="1">
                <a:off x="6324013" y="3960111"/>
                <a:ext cx="981117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 flipV="1">
                <a:off x="7431347" y="3960111"/>
                <a:ext cx="981117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/>
              <p:cNvSpPr/>
              <p:nvPr/>
            </p:nvSpPr>
            <p:spPr>
              <a:xfrm flipV="1">
                <a:off x="8538681" y="3960111"/>
                <a:ext cx="981117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 flipV="1">
                <a:off x="9646017" y="3960111"/>
                <a:ext cx="981117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" name="PA_库_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3676193" y="-255118"/>
            <a:ext cx="4961061" cy="4961061"/>
          </a:xfrm>
          <a:prstGeom prst="rect">
            <a:avLst/>
          </a:prstGeom>
        </p:spPr>
      </p:pic>
      <p:sp>
        <p:nvSpPr>
          <p:cNvPr id="128" name="PA_库_矩形 127"/>
          <p:cNvSpPr/>
          <p:nvPr>
            <p:custDataLst>
              <p:tags r:id="rId5"/>
            </p:custDataLst>
          </p:nvPr>
        </p:nvSpPr>
        <p:spPr>
          <a:xfrm>
            <a:off x="4828540" y="2294255"/>
            <a:ext cx="2534920" cy="615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深藏</a:t>
            </a:r>
            <a:r>
              <a:rPr lang="en-US" altLang="zh-CN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华文琥珀" panose="02010800040101010101" charset="-122"/>
                <a:ea typeface="华文琥珀" panose="02010800040101010101" charset="-122"/>
              </a:rPr>
              <a:t>BLUE</a:t>
            </a:r>
            <a:endParaRPr lang="en-US" altLang="zh-CN" sz="24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华文琥珀" panose="02010800040101010101" charset="-122"/>
              <a:ea typeface="华文琥珀" panose="02010800040101010101" charset="-122"/>
            </a:endParaRPr>
          </a:p>
        </p:txBody>
      </p:sp>
      <p:grpSp>
        <p:nvGrpSpPr>
          <p:cNvPr id="2" name="PA_库_组合 94"/>
          <p:cNvGrpSpPr/>
          <p:nvPr>
            <p:custDataLst>
              <p:tags r:id="rId6"/>
            </p:custDataLst>
          </p:nvPr>
        </p:nvGrpSpPr>
        <p:grpSpPr>
          <a:xfrm>
            <a:off x="2721432" y="5381791"/>
            <a:ext cx="6948160" cy="610235"/>
            <a:chOff x="2666187" y="5463603"/>
            <a:chExt cx="6948160" cy="610235"/>
          </a:xfrm>
        </p:grpSpPr>
        <p:grpSp>
          <p:nvGrpSpPr>
            <p:cNvPr id="3" name="组合 2"/>
            <p:cNvGrpSpPr/>
            <p:nvPr/>
          </p:nvGrpSpPr>
          <p:grpSpPr>
            <a:xfrm>
              <a:off x="2666187" y="5463603"/>
              <a:ext cx="3374390" cy="460375"/>
              <a:chOff x="3428550" y="5305153"/>
              <a:chExt cx="3374390" cy="460375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428550" y="5329844"/>
                <a:ext cx="1695324" cy="400396"/>
                <a:chOff x="6378157" y="812498"/>
                <a:chExt cx="3854414" cy="508287"/>
              </a:xfrm>
            </p:grpSpPr>
            <p:sp>
              <p:nvSpPr>
                <p:cNvPr id="6" name="矩形: 圆角 16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378157" y="840549"/>
                  <a:ext cx="3854414" cy="480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38100">
                  <a:solidFill>
                    <a:srgbClr val="230B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矩形: 圆角 18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9328371" y="812498"/>
                  <a:ext cx="198117" cy="568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: 圆角 18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9015068" y="812498"/>
                  <a:ext cx="198117" cy="568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9542541" y="1050315"/>
                  <a:ext cx="534460" cy="60703"/>
                  <a:chOff x="5959475" y="2731534"/>
                  <a:chExt cx="368301" cy="57150"/>
                </a:xfrm>
              </p:grpSpPr>
              <p:sp>
                <p:nvSpPr>
                  <p:cNvPr id="10" name="矩形: 圆角 18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5959475" y="2732051"/>
                    <a:ext cx="266699" cy="561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" name="椭圆 10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6270626" y="2731534"/>
                    <a:ext cx="57150" cy="571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" name="组合 11"/>
                <p:cNvGrpSpPr/>
                <p:nvPr/>
              </p:nvGrpSpPr>
              <p:grpSpPr>
                <a:xfrm>
                  <a:off x="6439399" y="966943"/>
                  <a:ext cx="534460" cy="237187"/>
                  <a:chOff x="6747905" y="909461"/>
                  <a:chExt cx="534460" cy="237187"/>
                </a:xfrm>
              </p:grpSpPr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6747905" y="909461"/>
                    <a:ext cx="534460" cy="60703"/>
                    <a:chOff x="5959475" y="2731534"/>
                    <a:chExt cx="368301" cy="57150"/>
                  </a:xfrm>
                </p:grpSpPr>
                <p:sp>
                  <p:nvSpPr>
                    <p:cNvPr id="14" name="矩形: 圆角 123"/>
                    <p:cNvSpPr/>
                    <p:nvPr>
                      <p:custDataLst>
                        <p:tags r:id="rId12"/>
                      </p:custDataLst>
                    </p:nvPr>
                  </p:nvSpPr>
                  <p:spPr>
                    <a:xfrm>
                      <a:off x="5959475" y="2732051"/>
                      <a:ext cx="266699" cy="561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" name="椭圆 14"/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6270626" y="2731534"/>
                      <a:ext cx="57150" cy="571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6" name="矩形: 圆角 18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6763387" y="1031202"/>
                    <a:ext cx="198117" cy="568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矩形: 圆角 18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7003942" y="1089810"/>
                    <a:ext cx="198117" cy="568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8" name="矩形 17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7310563" y="856041"/>
                  <a:ext cx="1921253" cy="42978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zh-CN" altLang="en-US" sz="1600" dirty="0">
                      <a:solidFill>
                        <a:schemeClr val="bg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汇报人</a:t>
                  </a:r>
                  <a:endParaRPr lang="zh-CN" altLang="en-US" sz="16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19" name="文本框 1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341170" y="5305153"/>
                <a:ext cx="146177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zh-CN"/>
                </a:defPPr>
                <a:lvl1pPr algn="dist">
                  <a:defRPr>
                    <a:gradFill flip="none" rotWithShape="1">
                      <a:gsLst>
                        <a:gs pos="22000">
                          <a:schemeClr val="accent1"/>
                        </a:gs>
                        <a:gs pos="36000">
                          <a:schemeClr val="accent2"/>
                        </a:gs>
                        <a:gs pos="66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</a:lstStyle>
              <a:p>
                <a:pPr algn="l"/>
                <a:r>
                  <a:rPr lang="zh-CN" altLang="en-US" sz="2400" dirty="0" smtClean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华文楷体" panose="02010600040101010101" charset="-122"/>
                    <a:ea typeface="华文楷体" panose="02010600040101010101" charset="-122"/>
                  </a:rPr>
                  <a:t>谢思雄</a:t>
                </a:r>
                <a:endParaRPr lang="zh-CN" altLang="en-US" sz="24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220272" y="5488294"/>
              <a:ext cx="3394075" cy="585544"/>
              <a:chOff x="3428550" y="5329844"/>
              <a:chExt cx="3394075" cy="585544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428550" y="5329844"/>
                <a:ext cx="1695324" cy="400396"/>
                <a:chOff x="6378157" y="812498"/>
                <a:chExt cx="3854414" cy="508287"/>
              </a:xfrm>
            </p:grpSpPr>
            <p:sp>
              <p:nvSpPr>
                <p:cNvPr id="22" name="矩形: 圆角 16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6378157" y="840549"/>
                  <a:ext cx="3854414" cy="480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38100">
                  <a:solidFill>
                    <a:srgbClr val="230B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: 圆角 18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9328371" y="812498"/>
                  <a:ext cx="198117" cy="568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: 圆角 18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9015068" y="812498"/>
                  <a:ext cx="198117" cy="568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9542541" y="1050315"/>
                  <a:ext cx="534460" cy="60703"/>
                  <a:chOff x="5959475" y="2731534"/>
                  <a:chExt cx="368301" cy="57150"/>
                </a:xfrm>
              </p:grpSpPr>
              <p:sp>
                <p:nvSpPr>
                  <p:cNvPr id="26" name="矩形: 圆角 18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5959475" y="2732051"/>
                    <a:ext cx="266699" cy="561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6270626" y="2731534"/>
                    <a:ext cx="57150" cy="571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6439399" y="966943"/>
                  <a:ext cx="534460" cy="237187"/>
                  <a:chOff x="6747905" y="909461"/>
                  <a:chExt cx="534460" cy="237187"/>
                </a:xfrm>
              </p:grpSpPr>
              <p:grpSp>
                <p:nvGrpSpPr>
                  <p:cNvPr id="29" name="组合 28"/>
                  <p:cNvGrpSpPr/>
                  <p:nvPr/>
                </p:nvGrpSpPr>
                <p:grpSpPr>
                  <a:xfrm>
                    <a:off x="6747905" y="909461"/>
                    <a:ext cx="534460" cy="60703"/>
                    <a:chOff x="5959475" y="2731534"/>
                    <a:chExt cx="368301" cy="57150"/>
                  </a:xfrm>
                </p:grpSpPr>
                <p:sp>
                  <p:nvSpPr>
                    <p:cNvPr id="30" name="矩形: 圆角 108"/>
                    <p:cNvSpPr/>
                    <p:nvPr>
                      <p:custDataLst>
                        <p:tags r:id="rId23"/>
                      </p:custDataLst>
                    </p:nvPr>
                  </p:nvSpPr>
                  <p:spPr>
                    <a:xfrm>
                      <a:off x="5959475" y="2732051"/>
                      <a:ext cx="266699" cy="561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/>
                    <p:nvPr>
                      <p:custDataLst>
                        <p:tags r:id="rId24"/>
                      </p:custDataLst>
                    </p:nvPr>
                  </p:nvSpPr>
                  <p:spPr>
                    <a:xfrm>
                      <a:off x="6270626" y="2731534"/>
                      <a:ext cx="57150" cy="571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32" name="矩形: 圆角 18"/>
                  <p:cNvSpPr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6763387" y="1031202"/>
                    <a:ext cx="198117" cy="568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矩形: 圆角 18"/>
                  <p:cNvSpPr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7003942" y="1089810"/>
                    <a:ext cx="198117" cy="568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4" name="矩形 33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7090062" y="873629"/>
                  <a:ext cx="2299488" cy="4280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zh-CN" altLang="en-US" sz="1600" dirty="0">
                      <a:solidFill>
                        <a:schemeClr val="bg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团队</a:t>
                  </a:r>
                  <a:endParaRPr lang="zh-CN" altLang="en-US" sz="16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35" name="文本框 34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5318945" y="5329918"/>
                <a:ext cx="1503680" cy="5854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algn="dist">
                  <a:defRPr>
                    <a:gradFill flip="none" rotWithShape="1">
                      <a:gsLst>
                        <a:gs pos="22000">
                          <a:schemeClr val="accent1"/>
                        </a:gs>
                        <a:gs pos="36000">
                          <a:schemeClr val="accent2"/>
                        </a:gs>
                        <a:gs pos="66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深藏</a:t>
                </a:r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BLUE</a:t>
                </a:r>
                <a:endPara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utoUpdateAnimBg="0"/>
      <p:bldP spid="12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88365" y="-1936750"/>
            <a:ext cx="10731500" cy="10731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72403" y="1675277"/>
            <a:ext cx="247412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产品介绍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0">
            <a:off x="3215640" y="2377440"/>
            <a:ext cx="482600" cy="412115"/>
            <a:chOff x="6546853" y="1989140"/>
            <a:chExt cx="2046442" cy="1910878"/>
          </a:xfrm>
        </p:grpSpPr>
        <p:sp>
          <p:nvSpPr>
            <p:cNvPr id="13" name="矩形: 圆角 12"/>
            <p:cNvSpPr/>
            <p:nvPr/>
          </p:nvSpPr>
          <p:spPr>
            <a:xfrm>
              <a:off x="6686756" y="2086134"/>
              <a:ext cx="1906539" cy="181388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546853" y="1989140"/>
              <a:ext cx="1884364" cy="1785939"/>
              <a:chOff x="6546853" y="1989140"/>
              <a:chExt cx="1884364" cy="1785939"/>
            </a:xfrm>
          </p:grpSpPr>
          <p:sp>
            <p:nvSpPr>
              <p:cNvPr id="15" name="Freeform 31"/>
              <p:cNvSpPr/>
              <p:nvPr/>
            </p:nvSpPr>
            <p:spPr bwMode="auto">
              <a:xfrm>
                <a:off x="6708779" y="3473454"/>
                <a:ext cx="1722438" cy="301625"/>
              </a:xfrm>
              <a:custGeom>
                <a:avLst/>
                <a:gdLst>
                  <a:gd name="T0" fmla="*/ 404 w 404"/>
                  <a:gd name="T1" fmla="*/ 0 h 71"/>
                  <a:gd name="T2" fmla="*/ 404 w 404"/>
                  <a:gd name="T3" fmla="*/ 22 h 71"/>
                  <a:gd name="T4" fmla="*/ 357 w 404"/>
                  <a:gd name="T5" fmla="*/ 71 h 71"/>
                  <a:gd name="T6" fmla="*/ 8 w 404"/>
                  <a:gd name="T7" fmla="*/ 71 h 71"/>
                  <a:gd name="T8" fmla="*/ 0 w 404"/>
                  <a:gd name="T9" fmla="*/ 7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71">
                    <a:moveTo>
                      <a:pt x="404" y="0"/>
                    </a:moveTo>
                    <a:cubicBezTo>
                      <a:pt x="404" y="22"/>
                      <a:pt x="404" y="22"/>
                      <a:pt x="404" y="22"/>
                    </a:cubicBezTo>
                    <a:cubicBezTo>
                      <a:pt x="404" y="49"/>
                      <a:pt x="383" y="71"/>
                      <a:pt x="357" y="71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6" y="71"/>
                      <a:pt x="3" y="70"/>
                      <a:pt x="0" y="70"/>
                    </a:cubicBezTo>
                  </a:path>
                </a:pathLst>
              </a:cu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6" name="Line 38"/>
              <p:cNvSpPr>
                <a:spLocks noChangeShapeType="1"/>
              </p:cNvSpPr>
              <p:nvPr/>
            </p:nvSpPr>
            <p:spPr bwMode="auto">
              <a:xfrm flipH="1">
                <a:off x="7518404" y="3775079"/>
                <a:ext cx="328613" cy="0"/>
              </a:xfrm>
              <a:prstGeom prst="line">
                <a:avLst/>
              </a:pr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7" name="Line 44"/>
              <p:cNvSpPr>
                <a:spLocks noChangeShapeType="1"/>
              </p:cNvSpPr>
              <p:nvPr/>
            </p:nvSpPr>
            <p:spPr bwMode="auto">
              <a:xfrm flipV="1">
                <a:off x="6546854" y="2547940"/>
                <a:ext cx="0" cy="136525"/>
              </a:xfrm>
              <a:prstGeom prst="line">
                <a:avLst/>
              </a:pr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8" name="Freeform 45"/>
              <p:cNvSpPr/>
              <p:nvPr/>
            </p:nvSpPr>
            <p:spPr bwMode="auto">
              <a:xfrm>
                <a:off x="6546853" y="2841940"/>
                <a:ext cx="161967" cy="929965"/>
              </a:xfrm>
              <a:custGeom>
                <a:avLst/>
                <a:gdLst>
                  <a:gd name="T0" fmla="*/ 238 w 238"/>
                  <a:gd name="T1" fmla="*/ 47 h 278"/>
                  <a:gd name="T2" fmla="*/ 219 w 238"/>
                  <a:gd name="T3" fmla="*/ 13 h 278"/>
                  <a:gd name="T4" fmla="*/ 186 w 238"/>
                  <a:gd name="T5" fmla="*/ 13 h 278"/>
                  <a:gd name="T6" fmla="*/ 38 w 238"/>
                  <a:gd name="T7" fmla="*/ 278 h 278"/>
                  <a:gd name="T8" fmla="*/ 0 w 238"/>
                  <a:gd name="T9" fmla="*/ 230 h 278"/>
                  <a:gd name="T10" fmla="*/ 0 w 238"/>
                  <a:gd name="T11" fmla="*/ 60 h 278"/>
                  <a:gd name="connsiteX0" fmla="*/ 9202 w 9202"/>
                  <a:gd name="connsiteY0" fmla="*/ 351 h 9883"/>
                  <a:gd name="connsiteX1" fmla="*/ 7815 w 9202"/>
                  <a:gd name="connsiteY1" fmla="*/ 351 h 9883"/>
                  <a:gd name="connsiteX2" fmla="*/ 1597 w 9202"/>
                  <a:gd name="connsiteY2" fmla="*/ 9883 h 9883"/>
                  <a:gd name="connsiteX3" fmla="*/ 0 w 9202"/>
                  <a:gd name="connsiteY3" fmla="*/ 8156 h 9883"/>
                  <a:gd name="connsiteX4" fmla="*/ 0 w 9202"/>
                  <a:gd name="connsiteY4" fmla="*/ 2041 h 9883"/>
                  <a:gd name="connsiteX0-1" fmla="*/ 8493 w 8493"/>
                  <a:gd name="connsiteY0-2" fmla="*/ 0 h 9645"/>
                  <a:gd name="connsiteX1-3" fmla="*/ 1735 w 8493"/>
                  <a:gd name="connsiteY1-4" fmla="*/ 9645 h 9645"/>
                  <a:gd name="connsiteX2-5" fmla="*/ 0 w 8493"/>
                  <a:gd name="connsiteY2-6" fmla="*/ 7898 h 9645"/>
                  <a:gd name="connsiteX3-7" fmla="*/ 0 w 8493"/>
                  <a:gd name="connsiteY3-8" fmla="*/ 1710 h 9645"/>
                  <a:gd name="connsiteX0-9" fmla="*/ 2043 w 2043"/>
                  <a:gd name="connsiteY0-10" fmla="*/ 8227 h 8227"/>
                  <a:gd name="connsiteX1-11" fmla="*/ 0 w 2043"/>
                  <a:gd name="connsiteY1-12" fmla="*/ 6416 h 8227"/>
                  <a:gd name="connsiteX2-13" fmla="*/ 0 w 2043"/>
                  <a:gd name="connsiteY2-14" fmla="*/ 0 h 82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043" h="8227">
                    <a:moveTo>
                      <a:pt x="2043" y="8227"/>
                    </a:moveTo>
                    <a:cubicBezTo>
                      <a:pt x="914" y="8076"/>
                      <a:pt x="0" y="7322"/>
                      <a:pt x="0" y="6416"/>
                    </a:cubicBezTo>
                    <a:lnTo>
                      <a:pt x="0" y="0"/>
                    </a:lnTo>
                  </a:path>
                </a:pathLst>
              </a:cu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9" name="Freeform 43"/>
              <p:cNvSpPr/>
              <p:nvPr/>
            </p:nvSpPr>
            <p:spPr bwMode="auto">
              <a:xfrm>
                <a:off x="6546854" y="1989140"/>
                <a:ext cx="1884363" cy="1484314"/>
              </a:xfrm>
              <a:custGeom>
                <a:avLst/>
                <a:gdLst>
                  <a:gd name="T0" fmla="*/ 0 w 442"/>
                  <a:gd name="T1" fmla="*/ 72 h 348"/>
                  <a:gd name="T2" fmla="*/ 0 w 442"/>
                  <a:gd name="T3" fmla="*/ 49 h 348"/>
                  <a:gd name="T4" fmla="*/ 46 w 442"/>
                  <a:gd name="T5" fmla="*/ 0 h 348"/>
                  <a:gd name="T6" fmla="*/ 395 w 442"/>
                  <a:gd name="T7" fmla="*/ 0 h 348"/>
                  <a:gd name="T8" fmla="*/ 442 w 442"/>
                  <a:gd name="T9" fmla="*/ 49 h 348"/>
                  <a:gd name="T10" fmla="*/ 442 w 442"/>
                  <a:gd name="T11" fmla="*/ 348 h 348"/>
                  <a:gd name="T12" fmla="*/ 410 w 442"/>
                  <a:gd name="T13" fmla="*/ 291 h 348"/>
                  <a:gd name="connsiteX0" fmla="*/ 0 w 10000"/>
                  <a:gd name="connsiteY0" fmla="*/ 2069 h 10000"/>
                  <a:gd name="connsiteX1" fmla="*/ 0 w 10000"/>
                  <a:gd name="connsiteY1" fmla="*/ 1408 h 10000"/>
                  <a:gd name="connsiteX2" fmla="*/ 1041 w 10000"/>
                  <a:gd name="connsiteY2" fmla="*/ 0 h 10000"/>
                  <a:gd name="connsiteX3" fmla="*/ 8937 w 10000"/>
                  <a:gd name="connsiteY3" fmla="*/ 0 h 10000"/>
                  <a:gd name="connsiteX4" fmla="*/ 10000 w 10000"/>
                  <a:gd name="connsiteY4" fmla="*/ 1408 h 10000"/>
                  <a:gd name="connsiteX5" fmla="*/ 1000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0" y="2069"/>
                    </a:moveTo>
                    <a:lnTo>
                      <a:pt x="0" y="1408"/>
                    </a:lnTo>
                    <a:cubicBezTo>
                      <a:pt x="0" y="632"/>
                      <a:pt x="475" y="0"/>
                      <a:pt x="1041" y="0"/>
                    </a:cubicBezTo>
                    <a:lnTo>
                      <a:pt x="8937" y="0"/>
                    </a:lnTo>
                    <a:cubicBezTo>
                      <a:pt x="9525" y="0"/>
                      <a:pt x="10000" y="632"/>
                      <a:pt x="10000" y="1408"/>
                    </a:cubicBezTo>
                    <a:lnTo>
                      <a:pt x="10000" y="10000"/>
                    </a:lnTo>
                  </a:path>
                </a:pathLst>
              </a:cu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rot="0">
            <a:off x="3175635" y="3559810"/>
            <a:ext cx="526415" cy="473075"/>
            <a:chOff x="6546853" y="1989140"/>
            <a:chExt cx="2046442" cy="1910878"/>
          </a:xfrm>
        </p:grpSpPr>
        <p:sp>
          <p:nvSpPr>
            <p:cNvPr id="23" name="矩形: 圆角 22"/>
            <p:cNvSpPr/>
            <p:nvPr/>
          </p:nvSpPr>
          <p:spPr>
            <a:xfrm>
              <a:off x="6686756" y="2086134"/>
              <a:ext cx="1906539" cy="18138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46853" y="1989140"/>
              <a:ext cx="1884364" cy="1785939"/>
              <a:chOff x="6546853" y="1989140"/>
              <a:chExt cx="1884364" cy="1785939"/>
            </a:xfrm>
          </p:grpSpPr>
          <p:sp>
            <p:nvSpPr>
              <p:cNvPr id="25" name="Freeform 31"/>
              <p:cNvSpPr/>
              <p:nvPr/>
            </p:nvSpPr>
            <p:spPr bwMode="auto">
              <a:xfrm>
                <a:off x="6708779" y="3473454"/>
                <a:ext cx="1722438" cy="301625"/>
              </a:xfrm>
              <a:custGeom>
                <a:avLst/>
                <a:gdLst>
                  <a:gd name="T0" fmla="*/ 404 w 404"/>
                  <a:gd name="T1" fmla="*/ 0 h 71"/>
                  <a:gd name="T2" fmla="*/ 404 w 404"/>
                  <a:gd name="T3" fmla="*/ 22 h 71"/>
                  <a:gd name="T4" fmla="*/ 357 w 404"/>
                  <a:gd name="T5" fmla="*/ 71 h 71"/>
                  <a:gd name="T6" fmla="*/ 8 w 404"/>
                  <a:gd name="T7" fmla="*/ 71 h 71"/>
                  <a:gd name="T8" fmla="*/ 0 w 404"/>
                  <a:gd name="T9" fmla="*/ 7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71">
                    <a:moveTo>
                      <a:pt x="404" y="0"/>
                    </a:moveTo>
                    <a:cubicBezTo>
                      <a:pt x="404" y="22"/>
                      <a:pt x="404" y="22"/>
                      <a:pt x="404" y="22"/>
                    </a:cubicBezTo>
                    <a:cubicBezTo>
                      <a:pt x="404" y="49"/>
                      <a:pt x="383" y="71"/>
                      <a:pt x="357" y="71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6" y="71"/>
                      <a:pt x="3" y="70"/>
                      <a:pt x="0" y="70"/>
                    </a:cubicBezTo>
                  </a:path>
                </a:pathLst>
              </a:cu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6" name="Line 38"/>
              <p:cNvSpPr>
                <a:spLocks noChangeShapeType="1"/>
              </p:cNvSpPr>
              <p:nvPr/>
            </p:nvSpPr>
            <p:spPr bwMode="auto">
              <a:xfrm flipH="1">
                <a:off x="7518404" y="3775079"/>
                <a:ext cx="328613" cy="0"/>
              </a:xfrm>
              <a:prstGeom prst="line">
                <a:avLst/>
              </a:pr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7" name="Line 44"/>
              <p:cNvSpPr>
                <a:spLocks noChangeShapeType="1"/>
              </p:cNvSpPr>
              <p:nvPr/>
            </p:nvSpPr>
            <p:spPr bwMode="auto">
              <a:xfrm flipV="1">
                <a:off x="6546854" y="2547940"/>
                <a:ext cx="0" cy="136525"/>
              </a:xfrm>
              <a:prstGeom prst="line">
                <a:avLst/>
              </a:pr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8" name="Freeform 45"/>
              <p:cNvSpPr/>
              <p:nvPr/>
            </p:nvSpPr>
            <p:spPr bwMode="auto">
              <a:xfrm>
                <a:off x="6546853" y="2841940"/>
                <a:ext cx="161967" cy="929965"/>
              </a:xfrm>
              <a:custGeom>
                <a:avLst/>
                <a:gdLst>
                  <a:gd name="T0" fmla="*/ 238 w 238"/>
                  <a:gd name="T1" fmla="*/ 47 h 278"/>
                  <a:gd name="T2" fmla="*/ 219 w 238"/>
                  <a:gd name="T3" fmla="*/ 13 h 278"/>
                  <a:gd name="T4" fmla="*/ 186 w 238"/>
                  <a:gd name="T5" fmla="*/ 13 h 278"/>
                  <a:gd name="T6" fmla="*/ 38 w 238"/>
                  <a:gd name="T7" fmla="*/ 278 h 278"/>
                  <a:gd name="T8" fmla="*/ 0 w 238"/>
                  <a:gd name="T9" fmla="*/ 230 h 278"/>
                  <a:gd name="T10" fmla="*/ 0 w 238"/>
                  <a:gd name="T11" fmla="*/ 60 h 278"/>
                  <a:gd name="connsiteX0" fmla="*/ 9202 w 9202"/>
                  <a:gd name="connsiteY0" fmla="*/ 351 h 9883"/>
                  <a:gd name="connsiteX1" fmla="*/ 7815 w 9202"/>
                  <a:gd name="connsiteY1" fmla="*/ 351 h 9883"/>
                  <a:gd name="connsiteX2" fmla="*/ 1597 w 9202"/>
                  <a:gd name="connsiteY2" fmla="*/ 9883 h 9883"/>
                  <a:gd name="connsiteX3" fmla="*/ 0 w 9202"/>
                  <a:gd name="connsiteY3" fmla="*/ 8156 h 9883"/>
                  <a:gd name="connsiteX4" fmla="*/ 0 w 9202"/>
                  <a:gd name="connsiteY4" fmla="*/ 2041 h 9883"/>
                  <a:gd name="connsiteX0-1" fmla="*/ 8493 w 8493"/>
                  <a:gd name="connsiteY0-2" fmla="*/ 0 h 9645"/>
                  <a:gd name="connsiteX1-3" fmla="*/ 1735 w 8493"/>
                  <a:gd name="connsiteY1-4" fmla="*/ 9645 h 9645"/>
                  <a:gd name="connsiteX2-5" fmla="*/ 0 w 8493"/>
                  <a:gd name="connsiteY2-6" fmla="*/ 7898 h 9645"/>
                  <a:gd name="connsiteX3-7" fmla="*/ 0 w 8493"/>
                  <a:gd name="connsiteY3-8" fmla="*/ 1710 h 9645"/>
                  <a:gd name="connsiteX0-9" fmla="*/ 2043 w 2043"/>
                  <a:gd name="connsiteY0-10" fmla="*/ 8227 h 8227"/>
                  <a:gd name="connsiteX1-11" fmla="*/ 0 w 2043"/>
                  <a:gd name="connsiteY1-12" fmla="*/ 6416 h 8227"/>
                  <a:gd name="connsiteX2-13" fmla="*/ 0 w 2043"/>
                  <a:gd name="connsiteY2-14" fmla="*/ 0 h 82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043" h="8227">
                    <a:moveTo>
                      <a:pt x="2043" y="8227"/>
                    </a:moveTo>
                    <a:cubicBezTo>
                      <a:pt x="914" y="8076"/>
                      <a:pt x="0" y="7322"/>
                      <a:pt x="0" y="6416"/>
                    </a:cubicBezTo>
                    <a:lnTo>
                      <a:pt x="0" y="0"/>
                    </a:lnTo>
                  </a:path>
                </a:pathLst>
              </a:cu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9" name="Freeform 43"/>
              <p:cNvSpPr/>
              <p:nvPr/>
            </p:nvSpPr>
            <p:spPr bwMode="auto">
              <a:xfrm>
                <a:off x="6546854" y="1989140"/>
                <a:ext cx="1884363" cy="1484314"/>
              </a:xfrm>
              <a:custGeom>
                <a:avLst/>
                <a:gdLst>
                  <a:gd name="T0" fmla="*/ 0 w 442"/>
                  <a:gd name="T1" fmla="*/ 72 h 348"/>
                  <a:gd name="T2" fmla="*/ 0 w 442"/>
                  <a:gd name="T3" fmla="*/ 49 h 348"/>
                  <a:gd name="T4" fmla="*/ 46 w 442"/>
                  <a:gd name="T5" fmla="*/ 0 h 348"/>
                  <a:gd name="T6" fmla="*/ 395 w 442"/>
                  <a:gd name="T7" fmla="*/ 0 h 348"/>
                  <a:gd name="T8" fmla="*/ 442 w 442"/>
                  <a:gd name="T9" fmla="*/ 49 h 348"/>
                  <a:gd name="T10" fmla="*/ 442 w 442"/>
                  <a:gd name="T11" fmla="*/ 348 h 348"/>
                  <a:gd name="T12" fmla="*/ 410 w 442"/>
                  <a:gd name="T13" fmla="*/ 291 h 348"/>
                  <a:gd name="connsiteX0" fmla="*/ 0 w 10000"/>
                  <a:gd name="connsiteY0" fmla="*/ 2069 h 10000"/>
                  <a:gd name="connsiteX1" fmla="*/ 0 w 10000"/>
                  <a:gd name="connsiteY1" fmla="*/ 1408 h 10000"/>
                  <a:gd name="connsiteX2" fmla="*/ 1041 w 10000"/>
                  <a:gd name="connsiteY2" fmla="*/ 0 h 10000"/>
                  <a:gd name="connsiteX3" fmla="*/ 8937 w 10000"/>
                  <a:gd name="connsiteY3" fmla="*/ 0 h 10000"/>
                  <a:gd name="connsiteX4" fmla="*/ 10000 w 10000"/>
                  <a:gd name="connsiteY4" fmla="*/ 1408 h 10000"/>
                  <a:gd name="connsiteX5" fmla="*/ 1000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0" y="2069"/>
                    </a:moveTo>
                    <a:lnTo>
                      <a:pt x="0" y="1408"/>
                    </a:lnTo>
                    <a:cubicBezTo>
                      <a:pt x="0" y="632"/>
                      <a:pt x="475" y="0"/>
                      <a:pt x="1041" y="0"/>
                    </a:cubicBezTo>
                    <a:lnTo>
                      <a:pt x="8937" y="0"/>
                    </a:lnTo>
                    <a:cubicBezTo>
                      <a:pt x="9525" y="0"/>
                      <a:pt x="10000" y="632"/>
                      <a:pt x="10000" y="1408"/>
                    </a:cubicBezTo>
                    <a:lnTo>
                      <a:pt x="10000" y="10000"/>
                    </a:lnTo>
                  </a:path>
                </a:pathLst>
              </a:custGeom>
              <a:noFill/>
              <a:ln w="52388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sp>
        <p:nvSpPr>
          <p:cNvPr id="30" name="PA_库_矩形 29"/>
          <p:cNvSpPr/>
          <p:nvPr>
            <p:custDataLst>
              <p:tags r:id="rId2"/>
            </p:custDataLst>
          </p:nvPr>
        </p:nvSpPr>
        <p:spPr>
          <a:xfrm>
            <a:off x="3998595" y="2377440"/>
            <a:ext cx="4343400" cy="5060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产品定位：一款基于微信小程序的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共享位置捉迷藏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PA_库_矩形 31"/>
          <p:cNvSpPr/>
          <p:nvPr>
            <p:custDataLst>
              <p:tags r:id="rId3"/>
            </p:custDataLst>
          </p:nvPr>
        </p:nvSpPr>
        <p:spPr>
          <a:xfrm>
            <a:off x="3998595" y="3573145"/>
            <a:ext cx="4343400" cy="6356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念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0355" y="3583940"/>
            <a:ext cx="3363595" cy="972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游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多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样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化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丰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化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简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易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  <p:bldP spid="32" grpId="0" autoUpdateAnimBg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库_文本框 61"/>
          <p:cNvSpPr txBox="1"/>
          <p:nvPr>
            <p:custDataLst>
              <p:tags r:id="rId1"/>
            </p:custDataLst>
          </p:nvPr>
        </p:nvSpPr>
        <p:spPr>
          <a:xfrm>
            <a:off x="4222788" y="4322250"/>
            <a:ext cx="3746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2000">
                      <a:schemeClr val="accent1"/>
                    </a:gs>
                    <a:gs pos="36000">
                      <a:schemeClr val="accent2"/>
                    </a:gs>
                    <a:gs pos="66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9" name="PA_库_组合 68"/>
          <p:cNvGrpSpPr/>
          <p:nvPr>
            <p:custDataLst>
              <p:tags r:id="rId2"/>
            </p:custDataLst>
          </p:nvPr>
        </p:nvGrpSpPr>
        <p:grpSpPr>
          <a:xfrm flipV="1">
            <a:off x="5066450" y="5044169"/>
            <a:ext cx="2059101" cy="45719"/>
            <a:chOff x="3942207" y="4876800"/>
            <a:chExt cx="3384217" cy="275771"/>
          </a:xfrm>
        </p:grpSpPr>
        <p:sp>
          <p:nvSpPr>
            <p:cNvPr id="70" name="矩形 69"/>
            <p:cNvSpPr/>
            <p:nvPr/>
          </p:nvSpPr>
          <p:spPr>
            <a:xfrm>
              <a:off x="3942207" y="4876800"/>
              <a:ext cx="766195" cy="275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4814881" y="4876800"/>
              <a:ext cx="766195" cy="2757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687555" y="4876800"/>
              <a:ext cx="766195" cy="2757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6560229" y="4876800"/>
              <a:ext cx="766195" cy="2757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5339871" y="2133009"/>
            <a:ext cx="1447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0" name="PA_库_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68766" y="498588"/>
            <a:ext cx="5319254" cy="4074323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211894" y="2167261"/>
            <a:ext cx="14474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7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1135" y="-804545"/>
            <a:ext cx="4725670" cy="4725670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4319314" y="471751"/>
            <a:ext cx="355337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技术架构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分解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 descr="小程序开发技术架构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1685" y="837565"/>
            <a:ext cx="7886065" cy="573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8114" y="471751"/>
            <a:ext cx="355337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整体开发流程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规划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图片 4" descr="共享位置捉迷藏流程步骤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23635" y="409575"/>
            <a:ext cx="5238750" cy="6038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68070" y="15341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第一阶段：原型图设计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5-7 DAYS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068070" y="2360930"/>
            <a:ext cx="5028565" cy="514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第二阶段：前后端实现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10-14 DAYS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068070" y="3333750"/>
            <a:ext cx="5028565" cy="514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第二阶段：测试优化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1-3</a:t>
            </a:r>
            <a:r>
              <a:rPr lang="en-US" altLang="zh-CN"/>
              <a:t> DAYS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068070" y="4306570"/>
            <a:ext cx="5028565" cy="514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第四阶段：上线推广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A</a:t>
            </a:r>
            <a:r>
              <a:rPr lang="en-US" altLang="zh-CN"/>
              <a:t>ll-Time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库_文本框 61"/>
          <p:cNvSpPr txBox="1"/>
          <p:nvPr>
            <p:custDataLst>
              <p:tags r:id="rId1"/>
            </p:custDataLst>
          </p:nvPr>
        </p:nvSpPr>
        <p:spPr>
          <a:xfrm>
            <a:off x="4222788" y="4322250"/>
            <a:ext cx="3746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2000">
                      <a:schemeClr val="accent1"/>
                    </a:gs>
                    <a:gs pos="36000">
                      <a:schemeClr val="accent2"/>
                    </a:gs>
                    <a:gs pos="66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项目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总结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9" name="PA_库_组合 68"/>
          <p:cNvGrpSpPr/>
          <p:nvPr>
            <p:custDataLst>
              <p:tags r:id="rId2"/>
            </p:custDataLst>
          </p:nvPr>
        </p:nvGrpSpPr>
        <p:grpSpPr>
          <a:xfrm flipV="1">
            <a:off x="5066450" y="5044169"/>
            <a:ext cx="2059101" cy="45719"/>
            <a:chOff x="3942207" y="4876800"/>
            <a:chExt cx="3384217" cy="275771"/>
          </a:xfrm>
        </p:grpSpPr>
        <p:sp>
          <p:nvSpPr>
            <p:cNvPr id="70" name="矩形 69"/>
            <p:cNvSpPr/>
            <p:nvPr/>
          </p:nvSpPr>
          <p:spPr>
            <a:xfrm>
              <a:off x="3942207" y="4876800"/>
              <a:ext cx="766195" cy="275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4814881" y="4876800"/>
              <a:ext cx="766195" cy="2757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687555" y="4876800"/>
              <a:ext cx="766195" cy="2757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6560229" y="4876800"/>
              <a:ext cx="766195" cy="2757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A_库_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3212022" y="-616847"/>
            <a:ext cx="5706979" cy="5706979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339871" y="2133009"/>
            <a:ext cx="1447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en-US" altLang="zh-CN" sz="7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9163546" y="1637088"/>
            <a:ext cx="1447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7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4710" y="471805"/>
            <a:ext cx="35534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charset="-122"/>
                <a:ea typeface="华文琥珀" panose="02010800040101010101" charset="-122"/>
              </a:rPr>
              <a:t>我们的收获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51630" y="1050925"/>
            <a:ext cx="5408930" cy="65532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zh-CN" altLang="en-US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兴趣</a:t>
            </a:r>
            <a:r>
              <a:rPr lang="en-US" altLang="zh-CN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——coding</a:t>
            </a:r>
            <a:r>
              <a:rPr lang="zh-CN" altLang="en-US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最大的动力</a:t>
            </a:r>
            <a:endParaRPr lang="zh-CN" altLang="en-US" sz="240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32250" y="4674235"/>
            <a:ext cx="6501130" cy="4337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3</a:t>
            </a:r>
            <a:r>
              <a:rPr lang="zh-CN" altLang="en-US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、</a:t>
            </a:r>
            <a:r>
              <a:rPr lang="en-US" altLang="zh-CN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“商业之路”——</a:t>
            </a:r>
            <a:r>
              <a:rPr lang="zh-CN" altLang="en-US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项目商用化的</a:t>
            </a:r>
            <a:r>
              <a:rPr lang="en-US" altLang="zh-CN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第一次尝试</a:t>
            </a:r>
            <a:endParaRPr lang="en-US" altLang="zh-CN" sz="240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032250" y="2850515"/>
            <a:ext cx="6276975" cy="4591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2、从“无”到“有”——</a:t>
            </a:r>
            <a:r>
              <a:rPr lang="zh-CN" altLang="en-US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挑战自己的</a:t>
            </a:r>
            <a:r>
              <a:rPr lang="zh-CN" altLang="en-US" sz="2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cs typeface="+mn-ea"/>
                <a:sym typeface="+mn-lt"/>
              </a:rPr>
              <a:t>编程极限</a:t>
            </a:r>
            <a:endParaRPr lang="zh-CN" altLang="en-US" sz="240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151630" y="1609090"/>
            <a:ext cx="5192395" cy="1372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    </a:t>
            </a:r>
            <a:r>
              <a:rPr lang="zh-CN" altLang="en-US"/>
              <a:t>共享位置捉迷藏游戏，是一款游戏规则通俗易懂，用户体验真实可感，游戏过程充满挑战，是一款十分有趣的游戏，我们团队都很乐意去开发一款真正有意思的</a:t>
            </a:r>
            <a:r>
              <a:rPr lang="zh-CN" altLang="en-US"/>
              <a:t>项目。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151630" y="3389630"/>
            <a:ext cx="5067300" cy="1083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团队成员无一人有小程序的开发经验，但当</a:t>
            </a:r>
            <a:r>
              <a:rPr lang="en-US" altLang="zh-CN"/>
              <a:t>idea</a:t>
            </a:r>
            <a:r>
              <a:rPr lang="zh-CN" altLang="en-US"/>
              <a:t>产生的时候，大家都积极去寻找开发的解决方案，将脑海中的想法一步一步尝试去落实，锻炼真实的开发能力，而不是应付</a:t>
            </a:r>
            <a:r>
              <a:rPr lang="zh-CN" altLang="en-US"/>
              <a:t>任务的</a:t>
            </a:r>
            <a:r>
              <a:rPr lang="zh-CN" altLang="en-US"/>
              <a:t>差事。</a:t>
            </a:r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4151630" y="5107940"/>
            <a:ext cx="5130800" cy="808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我们最终的</a:t>
            </a:r>
            <a:r>
              <a:rPr lang="en-US" altLang="zh-CN"/>
              <a:t>Dream</a:t>
            </a:r>
            <a:r>
              <a:rPr lang="zh-CN" altLang="en-US"/>
              <a:t>是想将我们的小程序进行商用，因为目前在市场无一例相关案例，市场前景</a:t>
            </a:r>
            <a:r>
              <a:rPr lang="zh-CN" altLang="en-US"/>
              <a:t>巨大，同时也是希望在这个过程中弄懂</a:t>
            </a:r>
            <a:r>
              <a:rPr lang="en-US" altLang="zh-CN"/>
              <a:t>“</a:t>
            </a:r>
            <a:r>
              <a:rPr lang="zh-CN" altLang="en-US"/>
              <a:t>流量变现</a:t>
            </a:r>
            <a:r>
              <a:rPr lang="en-US" altLang="zh-CN"/>
              <a:t>”</a:t>
            </a:r>
            <a:r>
              <a:rPr lang="zh-CN" altLang="en-US"/>
              <a:t>的整体</a:t>
            </a:r>
            <a:r>
              <a:rPr lang="zh-CN" altLang="en-US"/>
              <a:t>逻辑。</a:t>
            </a:r>
            <a:endParaRPr lang="zh-CN" altLang="en-US"/>
          </a:p>
        </p:txBody>
      </p:sp>
      <p:pic>
        <p:nvPicPr>
          <p:cNvPr id="61" name="PA_库_图片 6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72048" y="2981713"/>
            <a:ext cx="1219200" cy="1219200"/>
          </a:xfrm>
          <a:prstGeom prst="rect">
            <a:avLst/>
          </a:prstGeom>
        </p:spPr>
      </p:pic>
      <p:pic>
        <p:nvPicPr>
          <p:cNvPr id="65" name="PA_库_图片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72071" y="4755415"/>
            <a:ext cx="1219200" cy="1219200"/>
          </a:xfrm>
          <a:prstGeom prst="rect">
            <a:avLst/>
          </a:prstGeom>
        </p:spPr>
      </p:pic>
      <p:pic>
        <p:nvPicPr>
          <p:cNvPr id="67" name="PA_库_图片 6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72193" y="1297840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A_库_文本框 62"/>
          <p:cNvSpPr txBox="1"/>
          <p:nvPr>
            <p:custDataLst>
              <p:tags r:id="rId1"/>
            </p:custDataLst>
          </p:nvPr>
        </p:nvSpPr>
        <p:spPr>
          <a:xfrm>
            <a:off x="1815463" y="4181059"/>
            <a:ext cx="85610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2000">
                      <a:schemeClr val="accent1"/>
                    </a:gs>
                    <a:gs pos="36000">
                      <a:schemeClr val="accent2"/>
                    </a:gs>
                    <a:gs pos="66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谢谢大家的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聆听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3" name="PA_库_组合 92"/>
          <p:cNvGrpSpPr/>
          <p:nvPr>
            <p:custDataLst>
              <p:tags r:id="rId2"/>
            </p:custDataLst>
          </p:nvPr>
        </p:nvGrpSpPr>
        <p:grpSpPr>
          <a:xfrm>
            <a:off x="1894677" y="4018167"/>
            <a:ext cx="8402646" cy="1089118"/>
            <a:chOff x="1894677" y="3960111"/>
            <a:chExt cx="8402646" cy="1089118"/>
          </a:xfrm>
        </p:grpSpPr>
        <p:grpSp>
          <p:nvGrpSpPr>
            <p:cNvPr id="83" name="组合 82"/>
            <p:cNvGrpSpPr/>
            <p:nvPr/>
          </p:nvGrpSpPr>
          <p:grpSpPr>
            <a:xfrm>
              <a:off x="1894677" y="3960111"/>
              <a:ext cx="8402646" cy="45719"/>
              <a:chOff x="1894677" y="3960111"/>
              <a:chExt cx="8732457" cy="45719"/>
            </a:xfrm>
          </p:grpSpPr>
          <p:sp>
            <p:nvSpPr>
              <p:cNvPr id="68" name="矩形 67"/>
              <p:cNvSpPr/>
              <p:nvPr/>
            </p:nvSpPr>
            <p:spPr>
              <a:xfrm flipV="1">
                <a:off x="1894677" y="3960111"/>
                <a:ext cx="981117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 flipV="1">
                <a:off x="3002011" y="3960111"/>
                <a:ext cx="981117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 flipV="1">
                <a:off x="4109345" y="3960111"/>
                <a:ext cx="981117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 flipV="1">
                <a:off x="5216679" y="3960111"/>
                <a:ext cx="981117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 flipV="1">
                <a:off x="6324013" y="3960111"/>
                <a:ext cx="981117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 flipV="1">
                <a:off x="7431347" y="3960111"/>
                <a:ext cx="981117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 flipV="1">
                <a:off x="8538681" y="3960111"/>
                <a:ext cx="981117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 flipV="1">
                <a:off x="9646017" y="3960111"/>
                <a:ext cx="981117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1894677" y="5003510"/>
              <a:ext cx="8402646" cy="45719"/>
              <a:chOff x="1894677" y="3960111"/>
              <a:chExt cx="8732457" cy="45719"/>
            </a:xfrm>
          </p:grpSpPr>
          <p:sp>
            <p:nvSpPr>
              <p:cNvPr id="85" name="矩形 84"/>
              <p:cNvSpPr/>
              <p:nvPr/>
            </p:nvSpPr>
            <p:spPr>
              <a:xfrm flipV="1">
                <a:off x="1894677" y="3960111"/>
                <a:ext cx="981117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 flipV="1">
                <a:off x="3002011" y="3960111"/>
                <a:ext cx="981117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 flipV="1">
                <a:off x="4109345" y="3960111"/>
                <a:ext cx="981117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 flipV="1">
                <a:off x="5216679" y="3960111"/>
                <a:ext cx="981117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/>
              <p:cNvSpPr/>
              <p:nvPr/>
            </p:nvSpPr>
            <p:spPr>
              <a:xfrm flipV="1">
                <a:off x="6324013" y="3960111"/>
                <a:ext cx="981117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 flipV="1">
                <a:off x="7431347" y="3960111"/>
                <a:ext cx="981117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/>
              <p:cNvSpPr/>
              <p:nvPr/>
            </p:nvSpPr>
            <p:spPr>
              <a:xfrm flipV="1">
                <a:off x="8538681" y="3960111"/>
                <a:ext cx="981117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 flipV="1">
                <a:off x="9646017" y="3960111"/>
                <a:ext cx="981117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5" name="PA_库_组合 94"/>
          <p:cNvGrpSpPr/>
          <p:nvPr>
            <p:custDataLst>
              <p:tags r:id="rId3"/>
            </p:custDataLst>
          </p:nvPr>
        </p:nvGrpSpPr>
        <p:grpSpPr>
          <a:xfrm>
            <a:off x="2721432" y="5381791"/>
            <a:ext cx="6948160" cy="610235"/>
            <a:chOff x="2666187" y="5463603"/>
            <a:chExt cx="6948160" cy="610235"/>
          </a:xfrm>
        </p:grpSpPr>
        <p:grpSp>
          <p:nvGrpSpPr>
            <p:cNvPr id="96" name="组合 95"/>
            <p:cNvGrpSpPr/>
            <p:nvPr/>
          </p:nvGrpSpPr>
          <p:grpSpPr>
            <a:xfrm>
              <a:off x="2666187" y="5463603"/>
              <a:ext cx="3374390" cy="460375"/>
              <a:chOff x="3428550" y="5305153"/>
              <a:chExt cx="3374390" cy="460375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3428550" y="5329844"/>
                <a:ext cx="1695324" cy="400396"/>
                <a:chOff x="6378157" y="812498"/>
                <a:chExt cx="3854414" cy="508287"/>
              </a:xfrm>
            </p:grpSpPr>
            <p:sp>
              <p:nvSpPr>
                <p:cNvPr id="115" name="矩形: 圆角 16"/>
                <p:cNvSpPr/>
                <p:nvPr/>
              </p:nvSpPr>
              <p:spPr>
                <a:xfrm>
                  <a:off x="6378157" y="840549"/>
                  <a:ext cx="3854414" cy="480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38100">
                  <a:solidFill>
                    <a:srgbClr val="230B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矩形: 圆角 18"/>
                <p:cNvSpPr/>
                <p:nvPr/>
              </p:nvSpPr>
              <p:spPr>
                <a:xfrm>
                  <a:off x="9328371" y="812498"/>
                  <a:ext cx="198117" cy="568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: 圆角 18"/>
                <p:cNvSpPr/>
                <p:nvPr/>
              </p:nvSpPr>
              <p:spPr>
                <a:xfrm>
                  <a:off x="9015068" y="812498"/>
                  <a:ext cx="198117" cy="568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8" name="组合 117"/>
                <p:cNvGrpSpPr/>
                <p:nvPr/>
              </p:nvGrpSpPr>
              <p:grpSpPr>
                <a:xfrm>
                  <a:off x="9542541" y="1050315"/>
                  <a:ext cx="534460" cy="60703"/>
                  <a:chOff x="5959475" y="2731534"/>
                  <a:chExt cx="368301" cy="57150"/>
                </a:xfrm>
              </p:grpSpPr>
              <p:sp>
                <p:nvSpPr>
                  <p:cNvPr id="126" name="矩形: 圆角 18"/>
                  <p:cNvSpPr/>
                  <p:nvPr/>
                </p:nvSpPr>
                <p:spPr>
                  <a:xfrm>
                    <a:off x="5959475" y="2732051"/>
                    <a:ext cx="266699" cy="561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椭圆 126"/>
                  <p:cNvSpPr/>
                  <p:nvPr/>
                </p:nvSpPr>
                <p:spPr>
                  <a:xfrm>
                    <a:off x="6270626" y="2731534"/>
                    <a:ext cx="57150" cy="571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19" name="组合 118"/>
                <p:cNvGrpSpPr/>
                <p:nvPr/>
              </p:nvGrpSpPr>
              <p:grpSpPr>
                <a:xfrm>
                  <a:off x="6439399" y="966943"/>
                  <a:ext cx="534460" cy="237187"/>
                  <a:chOff x="6747905" y="909461"/>
                  <a:chExt cx="534460" cy="237187"/>
                </a:xfrm>
              </p:grpSpPr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6747905" y="909461"/>
                    <a:ext cx="534460" cy="60703"/>
                    <a:chOff x="5959475" y="2731534"/>
                    <a:chExt cx="368301" cy="57150"/>
                  </a:xfrm>
                </p:grpSpPr>
                <p:sp>
                  <p:nvSpPr>
                    <p:cNvPr id="124" name="矩形: 圆角 123"/>
                    <p:cNvSpPr/>
                    <p:nvPr/>
                  </p:nvSpPr>
                  <p:spPr>
                    <a:xfrm>
                      <a:off x="5959475" y="2732051"/>
                      <a:ext cx="266699" cy="561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/>
                    <p:nvPr/>
                  </p:nvSpPr>
                  <p:spPr>
                    <a:xfrm>
                      <a:off x="6270626" y="2731534"/>
                      <a:ext cx="57150" cy="571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22" name="矩形: 圆角 18"/>
                  <p:cNvSpPr/>
                  <p:nvPr/>
                </p:nvSpPr>
                <p:spPr>
                  <a:xfrm>
                    <a:off x="6763387" y="1031202"/>
                    <a:ext cx="198117" cy="568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矩形: 圆角 18"/>
                  <p:cNvSpPr/>
                  <p:nvPr/>
                </p:nvSpPr>
                <p:spPr>
                  <a:xfrm>
                    <a:off x="7003942" y="1089810"/>
                    <a:ext cx="198117" cy="568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0" name="矩形 119"/>
                <p:cNvSpPr/>
                <p:nvPr/>
              </p:nvSpPr>
              <p:spPr>
                <a:xfrm>
                  <a:off x="7310563" y="856041"/>
                  <a:ext cx="1921253" cy="42978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zh-CN" altLang="en-US" sz="1600" dirty="0">
                      <a:solidFill>
                        <a:schemeClr val="bg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汇报人</a:t>
                  </a:r>
                  <a:endParaRPr lang="zh-CN" altLang="en-US" sz="16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114" name="文本框 113"/>
              <p:cNvSpPr txBox="1"/>
              <p:nvPr/>
            </p:nvSpPr>
            <p:spPr>
              <a:xfrm>
                <a:off x="5341170" y="5305153"/>
                <a:ext cx="146177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zh-CN"/>
                </a:defPPr>
                <a:lvl1pPr algn="dist">
                  <a:defRPr>
                    <a:gradFill flip="none" rotWithShape="1">
                      <a:gsLst>
                        <a:gs pos="22000">
                          <a:schemeClr val="accent1"/>
                        </a:gs>
                        <a:gs pos="36000">
                          <a:schemeClr val="accent2"/>
                        </a:gs>
                        <a:gs pos="66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</a:lstStyle>
              <a:p>
                <a:pPr algn="l"/>
                <a:r>
                  <a:rPr lang="zh-CN" altLang="en-US" sz="2400" dirty="0" smtClean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华文楷体" panose="02010600040101010101" charset="-122"/>
                    <a:ea typeface="华文楷体" panose="02010600040101010101" charset="-122"/>
                  </a:rPr>
                  <a:t>谢思雄</a:t>
                </a:r>
                <a:endParaRPr lang="zh-CN" altLang="en-US" sz="24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6220272" y="5488294"/>
              <a:ext cx="3394075" cy="585544"/>
              <a:chOff x="3428550" y="5329844"/>
              <a:chExt cx="3394075" cy="585544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3428550" y="5329844"/>
                <a:ext cx="1695324" cy="400396"/>
                <a:chOff x="6378157" y="812498"/>
                <a:chExt cx="3854414" cy="508287"/>
              </a:xfrm>
            </p:grpSpPr>
            <p:sp>
              <p:nvSpPr>
                <p:cNvPr id="100" name="矩形: 圆角 16"/>
                <p:cNvSpPr/>
                <p:nvPr/>
              </p:nvSpPr>
              <p:spPr>
                <a:xfrm>
                  <a:off x="6378157" y="840549"/>
                  <a:ext cx="3854414" cy="480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38100">
                  <a:solidFill>
                    <a:srgbClr val="230B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矩形: 圆角 18"/>
                <p:cNvSpPr/>
                <p:nvPr/>
              </p:nvSpPr>
              <p:spPr>
                <a:xfrm>
                  <a:off x="9328371" y="812498"/>
                  <a:ext cx="198117" cy="568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矩形: 圆角 18"/>
                <p:cNvSpPr/>
                <p:nvPr/>
              </p:nvSpPr>
              <p:spPr>
                <a:xfrm>
                  <a:off x="9015068" y="812498"/>
                  <a:ext cx="198117" cy="568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03" name="组合 102"/>
                <p:cNvGrpSpPr/>
                <p:nvPr/>
              </p:nvGrpSpPr>
              <p:grpSpPr>
                <a:xfrm>
                  <a:off x="9542541" y="1050315"/>
                  <a:ext cx="534460" cy="60703"/>
                  <a:chOff x="5959475" y="2731534"/>
                  <a:chExt cx="368301" cy="57150"/>
                </a:xfrm>
              </p:grpSpPr>
              <p:sp>
                <p:nvSpPr>
                  <p:cNvPr id="111" name="矩形: 圆角 18"/>
                  <p:cNvSpPr/>
                  <p:nvPr/>
                </p:nvSpPr>
                <p:spPr>
                  <a:xfrm>
                    <a:off x="5959475" y="2732051"/>
                    <a:ext cx="266699" cy="561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椭圆 111"/>
                  <p:cNvSpPr/>
                  <p:nvPr/>
                </p:nvSpPr>
                <p:spPr>
                  <a:xfrm>
                    <a:off x="6270626" y="2731534"/>
                    <a:ext cx="57150" cy="571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4" name="组合 103"/>
                <p:cNvGrpSpPr/>
                <p:nvPr/>
              </p:nvGrpSpPr>
              <p:grpSpPr>
                <a:xfrm>
                  <a:off x="6439399" y="966943"/>
                  <a:ext cx="534460" cy="237187"/>
                  <a:chOff x="6747905" y="909461"/>
                  <a:chExt cx="534460" cy="237187"/>
                </a:xfrm>
              </p:grpSpPr>
              <p:grpSp>
                <p:nvGrpSpPr>
                  <p:cNvPr id="106" name="组合 105"/>
                  <p:cNvGrpSpPr/>
                  <p:nvPr/>
                </p:nvGrpSpPr>
                <p:grpSpPr>
                  <a:xfrm>
                    <a:off x="6747905" y="909461"/>
                    <a:ext cx="534460" cy="60703"/>
                    <a:chOff x="5959475" y="2731534"/>
                    <a:chExt cx="368301" cy="57150"/>
                  </a:xfrm>
                </p:grpSpPr>
                <p:sp>
                  <p:nvSpPr>
                    <p:cNvPr id="109" name="矩形: 圆角 108"/>
                    <p:cNvSpPr/>
                    <p:nvPr/>
                  </p:nvSpPr>
                  <p:spPr>
                    <a:xfrm>
                      <a:off x="5959475" y="2732051"/>
                      <a:ext cx="266699" cy="561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/>
                    <p:nvPr/>
                  </p:nvSpPr>
                  <p:spPr>
                    <a:xfrm>
                      <a:off x="6270626" y="2731534"/>
                      <a:ext cx="57150" cy="571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07" name="矩形: 圆角 18"/>
                  <p:cNvSpPr/>
                  <p:nvPr/>
                </p:nvSpPr>
                <p:spPr>
                  <a:xfrm>
                    <a:off x="6763387" y="1031202"/>
                    <a:ext cx="198117" cy="568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" name="矩形: 圆角 18"/>
                  <p:cNvSpPr/>
                  <p:nvPr/>
                </p:nvSpPr>
                <p:spPr>
                  <a:xfrm>
                    <a:off x="7003942" y="1089810"/>
                    <a:ext cx="198117" cy="568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5" name="矩形 104"/>
                <p:cNvSpPr/>
                <p:nvPr/>
              </p:nvSpPr>
              <p:spPr>
                <a:xfrm>
                  <a:off x="7090062" y="873629"/>
                  <a:ext cx="2299488" cy="4280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zh-CN" altLang="en-US" sz="1600" dirty="0">
                      <a:solidFill>
                        <a:schemeClr val="bg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团队</a:t>
                  </a:r>
                  <a:endParaRPr lang="zh-CN" altLang="en-US" sz="16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99" name="文本框 98"/>
              <p:cNvSpPr txBox="1"/>
              <p:nvPr/>
            </p:nvSpPr>
            <p:spPr>
              <a:xfrm>
                <a:off x="5318945" y="5329918"/>
                <a:ext cx="1503680" cy="5854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algn="dist">
                  <a:defRPr>
                    <a:gradFill flip="none" rotWithShape="1">
                      <a:gsLst>
                        <a:gs pos="22000">
                          <a:schemeClr val="accent1"/>
                        </a:gs>
                        <a:gs pos="36000">
                          <a:schemeClr val="accent2"/>
                        </a:gs>
                        <a:gs pos="66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深藏</a:t>
                </a:r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BLUE</a:t>
                </a:r>
                <a:endPara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</p:txBody>
          </p:sp>
        </p:grpSp>
      </p:grpSp>
      <p:pic>
        <p:nvPicPr>
          <p:cNvPr id="128" name="PA_库_图片 1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3676193" y="-255118"/>
            <a:ext cx="4961061" cy="4961061"/>
          </a:xfrm>
          <a:prstGeom prst="rect">
            <a:avLst/>
          </a:prstGeom>
        </p:spPr>
      </p:pic>
      <p:sp>
        <p:nvSpPr>
          <p:cNvPr id="2" name="PA_库_矩形 127"/>
          <p:cNvSpPr/>
          <p:nvPr>
            <p:custDataLst>
              <p:tags r:id="rId6"/>
            </p:custDataLst>
          </p:nvPr>
        </p:nvSpPr>
        <p:spPr>
          <a:xfrm>
            <a:off x="4828540" y="2294255"/>
            <a:ext cx="2534920" cy="615315"/>
          </a:xfrm>
          <a:prstGeom prst="rect">
            <a:avLst/>
          </a:prstGeom>
        </p:spPr>
        <p:txBody>
          <a:bodyPr wrap="square">
            <a:noAutofit/>
          </a:bodyPr>
          <a:p>
            <a:pPr algn="dist"/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深藏</a:t>
            </a:r>
            <a:r>
              <a:rPr lang="en-US" altLang="zh-CN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华文琥珀" panose="02010800040101010101" charset="-122"/>
                <a:ea typeface="华文琥珀" panose="02010800040101010101" charset="-122"/>
              </a:rPr>
              <a:t>BLUE</a:t>
            </a:r>
            <a:endParaRPr lang="en-US" altLang="zh-CN" sz="24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utoUpdateAnimBg="0"/>
      <p:bldP spid="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36" y="-478096"/>
            <a:ext cx="6492253" cy="6492253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3084784" y="2437918"/>
            <a:ext cx="15274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CN" altLang="en-US" sz="6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05245" y="1446530"/>
            <a:ext cx="1320800" cy="1197610"/>
            <a:chOff x="10087" y="2278"/>
            <a:chExt cx="2080" cy="1886"/>
          </a:xfrm>
        </p:grpSpPr>
        <p:grpSp>
          <p:nvGrpSpPr>
            <p:cNvPr id="134" name="PA_库_组合 4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0801" y="2278"/>
              <a:ext cx="899" cy="998"/>
              <a:chOff x="3313" y="1559"/>
              <a:chExt cx="1086" cy="1205"/>
            </a:xfrm>
          </p:grpSpPr>
          <p:sp>
            <p:nvSpPr>
              <p:cNvPr id="139" name="Freeform 5"/>
              <p:cNvSpPr/>
              <p:nvPr/>
            </p:nvSpPr>
            <p:spPr bwMode="auto">
              <a:xfrm>
                <a:off x="3383" y="1626"/>
                <a:ext cx="983" cy="1133"/>
              </a:xfrm>
              <a:custGeom>
                <a:avLst/>
                <a:gdLst>
                  <a:gd name="T0" fmla="*/ 328 w 366"/>
                  <a:gd name="T1" fmla="*/ 260 h 422"/>
                  <a:gd name="T2" fmla="*/ 86 w 366"/>
                  <a:gd name="T3" fmla="*/ 400 h 422"/>
                  <a:gd name="T4" fmla="*/ 0 w 366"/>
                  <a:gd name="T5" fmla="*/ 351 h 422"/>
                  <a:gd name="T6" fmla="*/ 0 w 366"/>
                  <a:gd name="T7" fmla="*/ 71 h 422"/>
                  <a:gd name="T8" fmla="*/ 86 w 366"/>
                  <a:gd name="T9" fmla="*/ 22 h 422"/>
                  <a:gd name="T10" fmla="*/ 328 w 366"/>
                  <a:gd name="T11" fmla="*/ 162 h 422"/>
                  <a:gd name="T12" fmla="*/ 328 w 366"/>
                  <a:gd name="T13" fmla="*/ 2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422">
                    <a:moveTo>
                      <a:pt x="328" y="260"/>
                    </a:moveTo>
                    <a:cubicBezTo>
                      <a:pt x="86" y="400"/>
                      <a:pt x="86" y="400"/>
                      <a:pt x="86" y="400"/>
                    </a:cubicBezTo>
                    <a:cubicBezTo>
                      <a:pt x="48" y="422"/>
                      <a:pt x="0" y="395"/>
                      <a:pt x="0" y="35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27"/>
                      <a:pt x="48" y="0"/>
                      <a:pt x="86" y="22"/>
                    </a:cubicBezTo>
                    <a:cubicBezTo>
                      <a:pt x="328" y="162"/>
                      <a:pt x="328" y="162"/>
                      <a:pt x="328" y="162"/>
                    </a:cubicBezTo>
                    <a:cubicBezTo>
                      <a:pt x="366" y="184"/>
                      <a:pt x="366" y="238"/>
                      <a:pt x="328" y="2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6"/>
              <p:cNvSpPr/>
              <p:nvPr/>
            </p:nvSpPr>
            <p:spPr bwMode="auto">
              <a:xfrm>
                <a:off x="3483" y="1803"/>
                <a:ext cx="150" cy="137"/>
              </a:xfrm>
              <a:custGeom>
                <a:avLst/>
                <a:gdLst>
                  <a:gd name="T0" fmla="*/ 0 w 56"/>
                  <a:gd name="T1" fmla="*/ 51 h 51"/>
                  <a:gd name="T2" fmla="*/ 6 w 56"/>
                  <a:gd name="T3" fmla="*/ 26 h 51"/>
                  <a:gd name="T4" fmla="*/ 41 w 56"/>
                  <a:gd name="T5" fmla="*/ 2 h 51"/>
                  <a:gd name="T6" fmla="*/ 56 w 56"/>
                  <a:gd name="T7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1">
                    <a:moveTo>
                      <a:pt x="0" y="51"/>
                    </a:moveTo>
                    <a:cubicBezTo>
                      <a:pt x="0" y="42"/>
                      <a:pt x="2" y="34"/>
                      <a:pt x="6" y="26"/>
                    </a:cubicBezTo>
                    <a:cubicBezTo>
                      <a:pt x="14" y="13"/>
                      <a:pt x="27" y="4"/>
                      <a:pt x="41" y="2"/>
                    </a:cubicBezTo>
                    <a:cubicBezTo>
                      <a:pt x="46" y="1"/>
                      <a:pt x="51" y="0"/>
                      <a:pt x="56" y="1"/>
                    </a:cubicBezTo>
                  </a:path>
                </a:pathLst>
              </a:custGeom>
              <a:noFill/>
              <a:ln w="5080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Line 7"/>
              <p:cNvSpPr>
                <a:spLocks noChangeShapeType="1"/>
              </p:cNvSpPr>
              <p:nvPr/>
            </p:nvSpPr>
            <p:spPr bwMode="auto">
              <a:xfrm flipV="1">
                <a:off x="3483" y="2004"/>
                <a:ext cx="0" cy="78"/>
              </a:xfrm>
              <a:prstGeom prst="line">
                <a:avLst/>
              </a:prstGeom>
              <a:noFill/>
              <a:ln w="5080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8"/>
              <p:cNvSpPr/>
              <p:nvPr/>
            </p:nvSpPr>
            <p:spPr bwMode="auto">
              <a:xfrm>
                <a:off x="3402" y="2063"/>
                <a:ext cx="997" cy="701"/>
              </a:xfrm>
              <a:custGeom>
                <a:avLst/>
                <a:gdLst>
                  <a:gd name="T0" fmla="*/ 339 w 371"/>
                  <a:gd name="T1" fmla="*/ 7 h 261"/>
                  <a:gd name="T2" fmla="*/ 327 w 371"/>
                  <a:gd name="T3" fmla="*/ 0 h 261"/>
                  <a:gd name="T4" fmla="*/ 312 w 371"/>
                  <a:gd name="T5" fmla="*/ 69 h 261"/>
                  <a:gd name="T6" fmla="*/ 37 w 371"/>
                  <a:gd name="T7" fmla="*/ 227 h 261"/>
                  <a:gd name="T8" fmla="*/ 0 w 371"/>
                  <a:gd name="T9" fmla="*/ 232 h 261"/>
                  <a:gd name="T10" fmla="*/ 64 w 371"/>
                  <a:gd name="T11" fmla="*/ 247 h 261"/>
                  <a:gd name="T12" fmla="*/ 339 w 371"/>
                  <a:gd name="T13" fmla="*/ 89 h 261"/>
                  <a:gd name="T14" fmla="*/ 339 w 371"/>
                  <a:gd name="T15" fmla="*/ 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1" h="261">
                    <a:moveTo>
                      <a:pt x="339" y="7"/>
                    </a:moveTo>
                    <a:cubicBezTo>
                      <a:pt x="327" y="0"/>
                      <a:pt x="327" y="0"/>
                      <a:pt x="327" y="0"/>
                    </a:cubicBezTo>
                    <a:cubicBezTo>
                      <a:pt x="343" y="22"/>
                      <a:pt x="338" y="55"/>
                      <a:pt x="312" y="69"/>
                    </a:cubicBezTo>
                    <a:cubicBezTo>
                      <a:pt x="37" y="227"/>
                      <a:pt x="37" y="227"/>
                      <a:pt x="37" y="227"/>
                    </a:cubicBezTo>
                    <a:cubicBezTo>
                      <a:pt x="25" y="234"/>
                      <a:pt x="12" y="235"/>
                      <a:pt x="0" y="232"/>
                    </a:cubicBezTo>
                    <a:cubicBezTo>
                      <a:pt x="13" y="252"/>
                      <a:pt x="41" y="261"/>
                      <a:pt x="64" y="247"/>
                    </a:cubicBezTo>
                    <a:cubicBezTo>
                      <a:pt x="339" y="89"/>
                      <a:pt x="339" y="89"/>
                      <a:pt x="339" y="89"/>
                    </a:cubicBezTo>
                    <a:cubicBezTo>
                      <a:pt x="371" y="71"/>
                      <a:pt x="371" y="26"/>
                      <a:pt x="339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9"/>
              <p:cNvSpPr/>
              <p:nvPr/>
            </p:nvSpPr>
            <p:spPr bwMode="auto">
              <a:xfrm>
                <a:off x="3313" y="1559"/>
                <a:ext cx="1005" cy="1159"/>
              </a:xfrm>
              <a:custGeom>
                <a:avLst/>
                <a:gdLst>
                  <a:gd name="T0" fmla="*/ 171 w 374"/>
                  <a:gd name="T1" fmla="*/ 356 h 432"/>
                  <a:gd name="T2" fmla="*/ 71 w 374"/>
                  <a:gd name="T3" fmla="*/ 414 h 432"/>
                  <a:gd name="T4" fmla="*/ 0 w 374"/>
                  <a:gd name="T5" fmla="*/ 373 h 432"/>
                  <a:gd name="T6" fmla="*/ 0 w 374"/>
                  <a:gd name="T7" fmla="*/ 59 h 432"/>
                  <a:gd name="T8" fmla="*/ 71 w 374"/>
                  <a:gd name="T9" fmla="*/ 18 h 432"/>
                  <a:gd name="T10" fmla="*/ 342 w 374"/>
                  <a:gd name="T11" fmla="*/ 175 h 432"/>
                  <a:gd name="T12" fmla="*/ 342 w 374"/>
                  <a:gd name="T13" fmla="*/ 257 h 432"/>
                  <a:gd name="T14" fmla="*/ 310 w 374"/>
                  <a:gd name="T15" fmla="*/ 275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4" h="432">
                    <a:moveTo>
                      <a:pt x="171" y="356"/>
                    </a:moveTo>
                    <a:cubicBezTo>
                      <a:pt x="71" y="414"/>
                      <a:pt x="71" y="414"/>
                      <a:pt x="71" y="414"/>
                    </a:cubicBezTo>
                    <a:cubicBezTo>
                      <a:pt x="39" y="432"/>
                      <a:pt x="0" y="409"/>
                      <a:pt x="0" y="37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23"/>
                      <a:pt x="39" y="0"/>
                      <a:pt x="71" y="18"/>
                    </a:cubicBezTo>
                    <a:cubicBezTo>
                      <a:pt x="342" y="175"/>
                      <a:pt x="342" y="175"/>
                      <a:pt x="342" y="175"/>
                    </a:cubicBezTo>
                    <a:cubicBezTo>
                      <a:pt x="374" y="193"/>
                      <a:pt x="374" y="239"/>
                      <a:pt x="342" y="257"/>
                    </a:cubicBezTo>
                    <a:cubicBezTo>
                      <a:pt x="310" y="275"/>
                      <a:pt x="310" y="275"/>
                      <a:pt x="310" y="275"/>
                    </a:cubicBezTo>
                  </a:path>
                </a:pathLst>
              </a:custGeom>
              <a:noFill/>
              <a:ln w="50800" cap="rnd">
                <a:solidFill>
                  <a:srgbClr val="050505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Line 10"/>
              <p:cNvSpPr>
                <a:spLocks noChangeShapeType="1"/>
              </p:cNvSpPr>
              <p:nvPr/>
            </p:nvSpPr>
            <p:spPr bwMode="auto">
              <a:xfrm flipH="1">
                <a:off x="3851" y="2385"/>
                <a:ext cx="142" cy="84"/>
              </a:xfrm>
              <a:prstGeom prst="line">
                <a:avLst/>
              </a:prstGeom>
              <a:noFill/>
              <a:ln w="50800" cap="rnd">
                <a:solidFill>
                  <a:srgbClr val="050505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 rot="0">
              <a:off x="10087" y="3420"/>
              <a:ext cx="2081" cy="744"/>
              <a:chOff x="2188772" y="2888701"/>
              <a:chExt cx="1321669" cy="472680"/>
            </a:xfrm>
          </p:grpSpPr>
          <p:sp>
            <p:nvSpPr>
              <p:cNvPr id="178" name="文本框 177"/>
              <p:cNvSpPr txBox="1"/>
              <p:nvPr/>
            </p:nvSpPr>
            <p:spPr>
              <a:xfrm>
                <a:off x="2188772" y="2888701"/>
                <a:ext cx="1321669" cy="398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gradFill flip="none" rotWithShape="1">
                      <a:gsLst>
                        <a:gs pos="22000">
                          <a:schemeClr val="accent1"/>
                        </a:gs>
                        <a:gs pos="36000">
                          <a:schemeClr val="accent2"/>
                        </a:gs>
                        <a:gs pos="66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项目背景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79" name="直接连接符 178"/>
              <p:cNvCxnSpPr/>
              <p:nvPr/>
            </p:nvCxnSpPr>
            <p:spPr>
              <a:xfrm>
                <a:off x="2628135" y="3361381"/>
                <a:ext cx="442943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/>
        </p:nvGrpSpPr>
        <p:grpSpPr>
          <a:xfrm>
            <a:off x="9418320" y="1481455"/>
            <a:ext cx="1320800" cy="1162685"/>
            <a:chOff x="14832" y="2333"/>
            <a:chExt cx="2080" cy="1831"/>
          </a:xfrm>
        </p:grpSpPr>
        <p:grpSp>
          <p:nvGrpSpPr>
            <p:cNvPr id="145" name="PA_库_组合 144"/>
            <p:cNvGrpSpPr/>
            <p:nvPr>
              <p:custDataLst>
                <p:tags r:id="rId3"/>
              </p:custDataLst>
            </p:nvPr>
          </p:nvGrpSpPr>
          <p:grpSpPr>
            <a:xfrm>
              <a:off x="15493" y="2333"/>
              <a:ext cx="882" cy="824"/>
              <a:chOff x="6546853" y="1989140"/>
              <a:chExt cx="2046442" cy="1910878"/>
            </a:xfrm>
          </p:grpSpPr>
          <p:sp>
            <p:nvSpPr>
              <p:cNvPr id="146" name="矩形: 圆角 145"/>
              <p:cNvSpPr/>
              <p:nvPr/>
            </p:nvSpPr>
            <p:spPr>
              <a:xfrm>
                <a:off x="6686756" y="2086134"/>
                <a:ext cx="1906539" cy="181388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147" name="组合 146"/>
              <p:cNvGrpSpPr/>
              <p:nvPr/>
            </p:nvGrpSpPr>
            <p:grpSpPr>
              <a:xfrm>
                <a:off x="6546853" y="1989140"/>
                <a:ext cx="1884364" cy="1785939"/>
                <a:chOff x="6546853" y="1989140"/>
                <a:chExt cx="1884364" cy="1785939"/>
              </a:xfrm>
            </p:grpSpPr>
            <p:sp>
              <p:nvSpPr>
                <p:cNvPr id="148" name="Freeform 31"/>
                <p:cNvSpPr/>
                <p:nvPr/>
              </p:nvSpPr>
              <p:spPr bwMode="auto">
                <a:xfrm>
                  <a:off x="6708779" y="3473454"/>
                  <a:ext cx="1722438" cy="301625"/>
                </a:xfrm>
                <a:custGeom>
                  <a:avLst/>
                  <a:gdLst>
                    <a:gd name="T0" fmla="*/ 404 w 404"/>
                    <a:gd name="T1" fmla="*/ 0 h 71"/>
                    <a:gd name="T2" fmla="*/ 404 w 404"/>
                    <a:gd name="T3" fmla="*/ 22 h 71"/>
                    <a:gd name="T4" fmla="*/ 357 w 404"/>
                    <a:gd name="T5" fmla="*/ 71 h 71"/>
                    <a:gd name="T6" fmla="*/ 8 w 404"/>
                    <a:gd name="T7" fmla="*/ 71 h 71"/>
                    <a:gd name="T8" fmla="*/ 0 w 404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4" h="71">
                      <a:moveTo>
                        <a:pt x="404" y="0"/>
                      </a:moveTo>
                      <a:cubicBezTo>
                        <a:pt x="404" y="22"/>
                        <a:pt x="404" y="22"/>
                        <a:pt x="404" y="22"/>
                      </a:cubicBezTo>
                      <a:cubicBezTo>
                        <a:pt x="404" y="49"/>
                        <a:pt x="383" y="71"/>
                        <a:pt x="357" y="71"/>
                      </a:cubicBezTo>
                      <a:cubicBezTo>
                        <a:pt x="8" y="71"/>
                        <a:pt x="8" y="71"/>
                        <a:pt x="8" y="71"/>
                      </a:cubicBezTo>
                      <a:cubicBezTo>
                        <a:pt x="6" y="71"/>
                        <a:pt x="3" y="70"/>
                        <a:pt x="0" y="70"/>
                      </a:cubicBez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49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7518404" y="3775079"/>
                  <a:ext cx="328613" cy="0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50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6546854" y="2547940"/>
                  <a:ext cx="0" cy="136525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51" name="Freeform 45"/>
                <p:cNvSpPr/>
                <p:nvPr/>
              </p:nvSpPr>
              <p:spPr bwMode="auto">
                <a:xfrm>
                  <a:off x="6546853" y="2841940"/>
                  <a:ext cx="161967" cy="929965"/>
                </a:xfrm>
                <a:custGeom>
                  <a:avLst/>
                  <a:gdLst>
                    <a:gd name="T0" fmla="*/ 238 w 238"/>
                    <a:gd name="T1" fmla="*/ 47 h 278"/>
                    <a:gd name="T2" fmla="*/ 219 w 238"/>
                    <a:gd name="T3" fmla="*/ 13 h 278"/>
                    <a:gd name="T4" fmla="*/ 186 w 238"/>
                    <a:gd name="T5" fmla="*/ 13 h 278"/>
                    <a:gd name="T6" fmla="*/ 38 w 238"/>
                    <a:gd name="T7" fmla="*/ 278 h 278"/>
                    <a:gd name="T8" fmla="*/ 0 w 238"/>
                    <a:gd name="T9" fmla="*/ 230 h 278"/>
                    <a:gd name="T10" fmla="*/ 0 w 238"/>
                    <a:gd name="T11" fmla="*/ 60 h 278"/>
                    <a:gd name="connsiteX0" fmla="*/ 9202 w 9202"/>
                    <a:gd name="connsiteY0" fmla="*/ 351 h 9883"/>
                    <a:gd name="connsiteX1" fmla="*/ 7815 w 9202"/>
                    <a:gd name="connsiteY1" fmla="*/ 351 h 9883"/>
                    <a:gd name="connsiteX2" fmla="*/ 1597 w 9202"/>
                    <a:gd name="connsiteY2" fmla="*/ 9883 h 9883"/>
                    <a:gd name="connsiteX3" fmla="*/ 0 w 9202"/>
                    <a:gd name="connsiteY3" fmla="*/ 8156 h 9883"/>
                    <a:gd name="connsiteX4" fmla="*/ 0 w 9202"/>
                    <a:gd name="connsiteY4" fmla="*/ 2041 h 9883"/>
                    <a:gd name="connsiteX0-1" fmla="*/ 8493 w 8493"/>
                    <a:gd name="connsiteY0-2" fmla="*/ 0 h 9645"/>
                    <a:gd name="connsiteX1-3" fmla="*/ 1735 w 8493"/>
                    <a:gd name="connsiteY1-4" fmla="*/ 9645 h 9645"/>
                    <a:gd name="connsiteX2-5" fmla="*/ 0 w 8493"/>
                    <a:gd name="connsiteY2-6" fmla="*/ 7898 h 9645"/>
                    <a:gd name="connsiteX3-7" fmla="*/ 0 w 8493"/>
                    <a:gd name="connsiteY3-8" fmla="*/ 1710 h 9645"/>
                    <a:gd name="connsiteX0-9" fmla="*/ 2043 w 2043"/>
                    <a:gd name="connsiteY0-10" fmla="*/ 8227 h 8227"/>
                    <a:gd name="connsiteX1-11" fmla="*/ 0 w 2043"/>
                    <a:gd name="connsiteY1-12" fmla="*/ 6416 h 8227"/>
                    <a:gd name="connsiteX2-13" fmla="*/ 0 w 2043"/>
                    <a:gd name="connsiteY2-14" fmla="*/ 0 h 822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043" h="8227">
                      <a:moveTo>
                        <a:pt x="2043" y="8227"/>
                      </a:moveTo>
                      <a:cubicBezTo>
                        <a:pt x="914" y="8076"/>
                        <a:pt x="0" y="7322"/>
                        <a:pt x="0" y="6416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52" name="Freeform 43"/>
                <p:cNvSpPr/>
                <p:nvPr/>
              </p:nvSpPr>
              <p:spPr bwMode="auto">
                <a:xfrm>
                  <a:off x="6546854" y="1989140"/>
                  <a:ext cx="1884363" cy="1484314"/>
                </a:xfrm>
                <a:custGeom>
                  <a:avLst/>
                  <a:gdLst>
                    <a:gd name="T0" fmla="*/ 0 w 442"/>
                    <a:gd name="T1" fmla="*/ 72 h 348"/>
                    <a:gd name="T2" fmla="*/ 0 w 442"/>
                    <a:gd name="T3" fmla="*/ 49 h 348"/>
                    <a:gd name="T4" fmla="*/ 46 w 442"/>
                    <a:gd name="T5" fmla="*/ 0 h 348"/>
                    <a:gd name="T6" fmla="*/ 395 w 442"/>
                    <a:gd name="T7" fmla="*/ 0 h 348"/>
                    <a:gd name="T8" fmla="*/ 442 w 442"/>
                    <a:gd name="T9" fmla="*/ 49 h 348"/>
                    <a:gd name="T10" fmla="*/ 442 w 442"/>
                    <a:gd name="T11" fmla="*/ 348 h 348"/>
                    <a:gd name="T12" fmla="*/ 410 w 442"/>
                    <a:gd name="T13" fmla="*/ 291 h 348"/>
                    <a:gd name="connsiteX0" fmla="*/ 0 w 10000"/>
                    <a:gd name="connsiteY0" fmla="*/ 2069 h 10000"/>
                    <a:gd name="connsiteX1" fmla="*/ 0 w 10000"/>
                    <a:gd name="connsiteY1" fmla="*/ 1408 h 10000"/>
                    <a:gd name="connsiteX2" fmla="*/ 1041 w 10000"/>
                    <a:gd name="connsiteY2" fmla="*/ 0 h 10000"/>
                    <a:gd name="connsiteX3" fmla="*/ 8937 w 10000"/>
                    <a:gd name="connsiteY3" fmla="*/ 0 h 10000"/>
                    <a:gd name="connsiteX4" fmla="*/ 10000 w 10000"/>
                    <a:gd name="connsiteY4" fmla="*/ 1408 h 10000"/>
                    <a:gd name="connsiteX5" fmla="*/ 10000 w 10000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0" h="10000">
                      <a:moveTo>
                        <a:pt x="0" y="2069"/>
                      </a:moveTo>
                      <a:lnTo>
                        <a:pt x="0" y="1408"/>
                      </a:lnTo>
                      <a:cubicBezTo>
                        <a:pt x="0" y="632"/>
                        <a:pt x="475" y="0"/>
                        <a:pt x="1041" y="0"/>
                      </a:cubicBezTo>
                      <a:lnTo>
                        <a:pt x="8937" y="0"/>
                      </a:lnTo>
                      <a:cubicBezTo>
                        <a:pt x="9525" y="0"/>
                        <a:pt x="10000" y="632"/>
                        <a:pt x="10000" y="1408"/>
                      </a:cubicBezTo>
                      <a:lnTo>
                        <a:pt x="10000" y="1000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</p:grpSp>
        </p:grpSp>
        <p:grpSp>
          <p:nvGrpSpPr>
            <p:cNvPr id="181" name="组合 180"/>
            <p:cNvGrpSpPr/>
            <p:nvPr/>
          </p:nvGrpSpPr>
          <p:grpSpPr>
            <a:xfrm rot="0">
              <a:off x="14832" y="3420"/>
              <a:ext cx="2081" cy="744"/>
              <a:chOff x="2188772" y="2888701"/>
              <a:chExt cx="1321669" cy="472680"/>
            </a:xfrm>
          </p:grpSpPr>
          <p:sp>
            <p:nvSpPr>
              <p:cNvPr id="183" name="文本框 182"/>
              <p:cNvSpPr txBox="1"/>
              <p:nvPr/>
            </p:nvSpPr>
            <p:spPr>
              <a:xfrm>
                <a:off x="2188772" y="2888701"/>
                <a:ext cx="1321669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gradFill flip="none" rotWithShape="1">
                      <a:gsLst>
                        <a:gs pos="22000">
                          <a:schemeClr val="accent1"/>
                        </a:gs>
                        <a:gs pos="36000">
                          <a:schemeClr val="accent2"/>
                        </a:gs>
                        <a:gs pos="66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+mn-ea"/>
                  </a:rPr>
                  <a:t>产品介绍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84" name="直接连接符 183"/>
              <p:cNvCxnSpPr/>
              <p:nvPr/>
            </p:nvCxnSpPr>
            <p:spPr>
              <a:xfrm>
                <a:off x="2628135" y="3361381"/>
                <a:ext cx="442943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/>
          <p:cNvGrpSpPr/>
          <p:nvPr/>
        </p:nvGrpSpPr>
        <p:grpSpPr>
          <a:xfrm>
            <a:off x="6309360" y="3408045"/>
            <a:ext cx="1320800" cy="1219200"/>
            <a:chOff x="9936" y="5367"/>
            <a:chExt cx="2080" cy="1920"/>
          </a:xfrm>
        </p:grpSpPr>
        <p:grpSp>
          <p:nvGrpSpPr>
            <p:cNvPr id="162" name="PA_库_组合 13"/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auto">
            <a:xfrm>
              <a:off x="10794" y="5367"/>
              <a:ext cx="913" cy="961"/>
              <a:chOff x="3239" y="1524"/>
              <a:chExt cx="1224" cy="1288"/>
            </a:xfrm>
          </p:grpSpPr>
          <p:sp>
            <p:nvSpPr>
              <p:cNvPr id="163" name="Freeform 14"/>
              <p:cNvSpPr/>
              <p:nvPr/>
            </p:nvSpPr>
            <p:spPr bwMode="auto">
              <a:xfrm>
                <a:off x="3311" y="2487"/>
                <a:ext cx="1152" cy="325"/>
              </a:xfrm>
              <a:custGeom>
                <a:avLst/>
                <a:gdLst>
                  <a:gd name="T0" fmla="*/ 405 w 429"/>
                  <a:gd name="T1" fmla="*/ 0 h 121"/>
                  <a:gd name="T2" fmla="*/ 414 w 429"/>
                  <a:gd name="T3" fmla="*/ 27 h 121"/>
                  <a:gd name="T4" fmla="*/ 195 w 429"/>
                  <a:gd name="T5" fmla="*/ 105 h 121"/>
                  <a:gd name="T6" fmla="*/ 0 w 429"/>
                  <a:gd name="T7" fmla="*/ 67 h 121"/>
                  <a:gd name="T8" fmla="*/ 211 w 429"/>
                  <a:gd name="T9" fmla="*/ 121 h 121"/>
                  <a:gd name="T10" fmla="*/ 429 w 429"/>
                  <a:gd name="T11" fmla="*/ 42 h 121"/>
                  <a:gd name="T12" fmla="*/ 405 w 429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121">
                    <a:moveTo>
                      <a:pt x="405" y="0"/>
                    </a:moveTo>
                    <a:cubicBezTo>
                      <a:pt x="411" y="7"/>
                      <a:pt x="414" y="16"/>
                      <a:pt x="414" y="27"/>
                    </a:cubicBezTo>
                    <a:cubicBezTo>
                      <a:pt x="414" y="86"/>
                      <a:pt x="316" y="105"/>
                      <a:pt x="195" y="105"/>
                    </a:cubicBezTo>
                    <a:cubicBezTo>
                      <a:pt x="110" y="105"/>
                      <a:pt x="36" y="93"/>
                      <a:pt x="0" y="67"/>
                    </a:cubicBezTo>
                    <a:cubicBezTo>
                      <a:pt x="26" y="105"/>
                      <a:pt x="110" y="121"/>
                      <a:pt x="211" y="121"/>
                    </a:cubicBezTo>
                    <a:cubicBezTo>
                      <a:pt x="331" y="121"/>
                      <a:pt x="429" y="101"/>
                      <a:pt x="429" y="42"/>
                    </a:cubicBezTo>
                    <a:cubicBezTo>
                      <a:pt x="429" y="25"/>
                      <a:pt x="421" y="11"/>
                      <a:pt x="4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5"/>
              <p:cNvSpPr/>
              <p:nvPr/>
            </p:nvSpPr>
            <p:spPr bwMode="auto">
              <a:xfrm>
                <a:off x="3290" y="2391"/>
                <a:ext cx="1132" cy="378"/>
              </a:xfrm>
              <a:custGeom>
                <a:avLst/>
                <a:gdLst>
                  <a:gd name="T0" fmla="*/ 422 w 422"/>
                  <a:gd name="T1" fmla="*/ 63 h 141"/>
                  <a:gd name="T2" fmla="*/ 413 w 422"/>
                  <a:gd name="T3" fmla="*/ 36 h 141"/>
                  <a:gd name="T4" fmla="*/ 219 w 422"/>
                  <a:gd name="T5" fmla="*/ 0 h 141"/>
                  <a:gd name="T6" fmla="*/ 0 w 422"/>
                  <a:gd name="T7" fmla="*/ 78 h 141"/>
                  <a:gd name="T8" fmla="*/ 8 w 422"/>
                  <a:gd name="T9" fmla="*/ 103 h 141"/>
                  <a:gd name="T10" fmla="*/ 203 w 422"/>
                  <a:gd name="T11" fmla="*/ 141 h 141"/>
                  <a:gd name="T12" fmla="*/ 422 w 422"/>
                  <a:gd name="T13" fmla="*/ 6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2" h="141">
                    <a:moveTo>
                      <a:pt x="422" y="63"/>
                    </a:moveTo>
                    <a:cubicBezTo>
                      <a:pt x="422" y="52"/>
                      <a:pt x="419" y="43"/>
                      <a:pt x="413" y="36"/>
                    </a:cubicBezTo>
                    <a:cubicBezTo>
                      <a:pt x="377" y="9"/>
                      <a:pt x="304" y="0"/>
                      <a:pt x="219" y="0"/>
                    </a:cubicBezTo>
                    <a:cubicBezTo>
                      <a:pt x="98" y="0"/>
                      <a:pt x="0" y="19"/>
                      <a:pt x="0" y="78"/>
                    </a:cubicBezTo>
                    <a:cubicBezTo>
                      <a:pt x="0" y="87"/>
                      <a:pt x="3" y="96"/>
                      <a:pt x="8" y="103"/>
                    </a:cubicBezTo>
                    <a:cubicBezTo>
                      <a:pt x="44" y="129"/>
                      <a:pt x="118" y="141"/>
                      <a:pt x="203" y="141"/>
                    </a:cubicBezTo>
                    <a:cubicBezTo>
                      <a:pt x="324" y="141"/>
                      <a:pt x="422" y="122"/>
                      <a:pt x="422" y="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6"/>
              <p:cNvSpPr/>
              <p:nvPr/>
            </p:nvSpPr>
            <p:spPr bwMode="auto">
              <a:xfrm>
                <a:off x="3239" y="2348"/>
                <a:ext cx="1173" cy="421"/>
              </a:xfrm>
              <a:custGeom>
                <a:avLst/>
                <a:gdLst>
                  <a:gd name="T0" fmla="*/ 324 w 437"/>
                  <a:gd name="T1" fmla="*/ 151 h 157"/>
                  <a:gd name="T2" fmla="*/ 218 w 437"/>
                  <a:gd name="T3" fmla="*/ 157 h 157"/>
                  <a:gd name="T4" fmla="*/ 0 w 437"/>
                  <a:gd name="T5" fmla="*/ 79 h 157"/>
                  <a:gd name="T6" fmla="*/ 218 w 437"/>
                  <a:gd name="T7" fmla="*/ 0 h 157"/>
                  <a:gd name="T8" fmla="*/ 437 w 437"/>
                  <a:gd name="T9" fmla="*/ 79 h 157"/>
                  <a:gd name="T10" fmla="*/ 419 w 437"/>
                  <a:gd name="T11" fmla="*/ 11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7" h="157">
                    <a:moveTo>
                      <a:pt x="324" y="151"/>
                    </a:moveTo>
                    <a:cubicBezTo>
                      <a:pt x="293" y="155"/>
                      <a:pt x="257" y="157"/>
                      <a:pt x="218" y="157"/>
                    </a:cubicBezTo>
                    <a:cubicBezTo>
                      <a:pt x="98" y="157"/>
                      <a:pt x="0" y="134"/>
                      <a:pt x="0" y="79"/>
                    </a:cubicBezTo>
                    <a:cubicBezTo>
                      <a:pt x="0" y="19"/>
                      <a:pt x="98" y="0"/>
                      <a:pt x="218" y="0"/>
                    </a:cubicBezTo>
                    <a:cubicBezTo>
                      <a:pt x="339" y="0"/>
                      <a:pt x="437" y="19"/>
                      <a:pt x="437" y="79"/>
                    </a:cubicBezTo>
                    <a:cubicBezTo>
                      <a:pt x="437" y="94"/>
                      <a:pt x="430" y="106"/>
                      <a:pt x="419" y="116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7"/>
              <p:cNvSpPr/>
              <p:nvPr/>
            </p:nvSpPr>
            <p:spPr bwMode="auto">
              <a:xfrm>
                <a:off x="4167" y="2715"/>
                <a:ext cx="94" cy="27"/>
              </a:xfrm>
              <a:custGeom>
                <a:avLst/>
                <a:gdLst>
                  <a:gd name="T0" fmla="*/ 35 w 35"/>
                  <a:gd name="T1" fmla="*/ 0 h 10"/>
                  <a:gd name="T2" fmla="*/ 0 w 35"/>
                  <a:gd name="T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5" h="10">
                    <a:moveTo>
                      <a:pt x="35" y="0"/>
                    </a:moveTo>
                    <a:cubicBezTo>
                      <a:pt x="24" y="4"/>
                      <a:pt x="12" y="7"/>
                      <a:pt x="0" y="10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8"/>
              <p:cNvSpPr/>
              <p:nvPr/>
            </p:nvSpPr>
            <p:spPr bwMode="auto">
              <a:xfrm>
                <a:off x="3827" y="1666"/>
                <a:ext cx="416" cy="934"/>
              </a:xfrm>
              <a:custGeom>
                <a:avLst/>
                <a:gdLst>
                  <a:gd name="T0" fmla="*/ 106 w 155"/>
                  <a:gd name="T1" fmla="*/ 0 h 348"/>
                  <a:gd name="T2" fmla="*/ 139 w 155"/>
                  <a:gd name="T3" fmla="*/ 91 h 348"/>
                  <a:gd name="T4" fmla="*/ 0 w 155"/>
                  <a:gd name="T5" fmla="*/ 331 h 348"/>
                  <a:gd name="T6" fmla="*/ 15 w 155"/>
                  <a:gd name="T7" fmla="*/ 348 h 348"/>
                  <a:gd name="T8" fmla="*/ 155 w 155"/>
                  <a:gd name="T9" fmla="*/ 106 h 348"/>
                  <a:gd name="T10" fmla="*/ 106 w 155"/>
                  <a:gd name="T1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348">
                    <a:moveTo>
                      <a:pt x="106" y="0"/>
                    </a:moveTo>
                    <a:cubicBezTo>
                      <a:pt x="126" y="24"/>
                      <a:pt x="139" y="56"/>
                      <a:pt x="139" y="91"/>
                    </a:cubicBezTo>
                    <a:cubicBezTo>
                      <a:pt x="139" y="164"/>
                      <a:pt x="14" y="317"/>
                      <a:pt x="0" y="331"/>
                    </a:cubicBezTo>
                    <a:cubicBezTo>
                      <a:pt x="9" y="342"/>
                      <a:pt x="15" y="348"/>
                      <a:pt x="15" y="348"/>
                    </a:cubicBezTo>
                    <a:cubicBezTo>
                      <a:pt x="17" y="348"/>
                      <a:pt x="155" y="183"/>
                      <a:pt x="155" y="106"/>
                    </a:cubicBezTo>
                    <a:cubicBezTo>
                      <a:pt x="155" y="64"/>
                      <a:pt x="136" y="26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9"/>
              <p:cNvSpPr/>
              <p:nvPr/>
            </p:nvSpPr>
            <p:spPr bwMode="auto">
              <a:xfrm>
                <a:off x="3491" y="1578"/>
                <a:ext cx="709" cy="976"/>
              </a:xfrm>
              <a:custGeom>
                <a:avLst/>
                <a:gdLst>
                  <a:gd name="T0" fmla="*/ 231 w 264"/>
                  <a:gd name="T1" fmla="*/ 33 h 364"/>
                  <a:gd name="T2" fmla="*/ 140 w 264"/>
                  <a:gd name="T3" fmla="*/ 0 h 364"/>
                  <a:gd name="T4" fmla="*/ 0 w 264"/>
                  <a:gd name="T5" fmla="*/ 139 h 364"/>
                  <a:gd name="T6" fmla="*/ 125 w 264"/>
                  <a:gd name="T7" fmla="*/ 364 h 364"/>
                  <a:gd name="T8" fmla="*/ 264 w 264"/>
                  <a:gd name="T9" fmla="*/ 124 h 364"/>
                  <a:gd name="T10" fmla="*/ 231 w 264"/>
                  <a:gd name="T11" fmla="*/ 33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4" h="364">
                    <a:moveTo>
                      <a:pt x="231" y="33"/>
                    </a:moveTo>
                    <a:cubicBezTo>
                      <a:pt x="206" y="12"/>
                      <a:pt x="174" y="0"/>
                      <a:pt x="140" y="0"/>
                    </a:cubicBezTo>
                    <a:cubicBezTo>
                      <a:pt x="63" y="0"/>
                      <a:pt x="0" y="62"/>
                      <a:pt x="0" y="139"/>
                    </a:cubicBezTo>
                    <a:cubicBezTo>
                      <a:pt x="0" y="201"/>
                      <a:pt x="90" y="320"/>
                      <a:pt x="125" y="364"/>
                    </a:cubicBezTo>
                    <a:cubicBezTo>
                      <a:pt x="139" y="350"/>
                      <a:pt x="264" y="197"/>
                      <a:pt x="264" y="124"/>
                    </a:cubicBezTo>
                    <a:cubicBezTo>
                      <a:pt x="264" y="89"/>
                      <a:pt x="251" y="57"/>
                      <a:pt x="231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20"/>
              <p:cNvSpPr/>
              <p:nvPr/>
            </p:nvSpPr>
            <p:spPr bwMode="auto">
              <a:xfrm>
                <a:off x="3526" y="1524"/>
                <a:ext cx="674" cy="542"/>
              </a:xfrm>
              <a:custGeom>
                <a:avLst/>
                <a:gdLst>
                  <a:gd name="T0" fmla="*/ 0 w 251"/>
                  <a:gd name="T1" fmla="*/ 54 h 202"/>
                  <a:gd name="T2" fmla="*/ 111 w 251"/>
                  <a:gd name="T3" fmla="*/ 0 h 202"/>
                  <a:gd name="T4" fmla="*/ 251 w 251"/>
                  <a:gd name="T5" fmla="*/ 140 h 202"/>
                  <a:gd name="T6" fmla="*/ 233 w 251"/>
                  <a:gd name="T7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1" h="202">
                    <a:moveTo>
                      <a:pt x="0" y="54"/>
                    </a:moveTo>
                    <a:cubicBezTo>
                      <a:pt x="26" y="21"/>
                      <a:pt x="66" y="0"/>
                      <a:pt x="111" y="0"/>
                    </a:cubicBezTo>
                    <a:cubicBezTo>
                      <a:pt x="188" y="0"/>
                      <a:pt x="251" y="62"/>
                      <a:pt x="251" y="140"/>
                    </a:cubicBezTo>
                    <a:cubicBezTo>
                      <a:pt x="251" y="157"/>
                      <a:pt x="244" y="179"/>
                      <a:pt x="233" y="202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21"/>
              <p:cNvSpPr/>
              <p:nvPr/>
            </p:nvSpPr>
            <p:spPr bwMode="auto">
              <a:xfrm>
                <a:off x="3472" y="1717"/>
                <a:ext cx="25" cy="51"/>
              </a:xfrm>
              <a:custGeom>
                <a:avLst/>
                <a:gdLst>
                  <a:gd name="T0" fmla="*/ 0 w 9"/>
                  <a:gd name="T1" fmla="*/ 19 h 19"/>
                  <a:gd name="T2" fmla="*/ 9 w 9"/>
                  <a:gd name="T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cubicBezTo>
                      <a:pt x="2" y="13"/>
                      <a:pt x="5" y="6"/>
                      <a:pt x="9" y="0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22"/>
              <p:cNvSpPr/>
              <p:nvPr/>
            </p:nvSpPr>
            <p:spPr bwMode="auto">
              <a:xfrm>
                <a:off x="3448" y="1859"/>
                <a:ext cx="550" cy="690"/>
              </a:xfrm>
              <a:custGeom>
                <a:avLst/>
                <a:gdLst>
                  <a:gd name="T0" fmla="*/ 205 w 205"/>
                  <a:gd name="T1" fmla="*/ 174 h 257"/>
                  <a:gd name="T2" fmla="*/ 140 w 205"/>
                  <a:gd name="T3" fmla="*/ 257 h 257"/>
                  <a:gd name="T4" fmla="*/ 0 w 205"/>
                  <a:gd name="T5" fmla="*/ 15 h 257"/>
                  <a:gd name="T6" fmla="*/ 1 w 205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5" h="257">
                    <a:moveTo>
                      <a:pt x="205" y="174"/>
                    </a:moveTo>
                    <a:cubicBezTo>
                      <a:pt x="172" y="220"/>
                      <a:pt x="141" y="257"/>
                      <a:pt x="140" y="257"/>
                    </a:cubicBezTo>
                    <a:cubicBezTo>
                      <a:pt x="138" y="257"/>
                      <a:pt x="0" y="92"/>
                      <a:pt x="0" y="15"/>
                    </a:cubicBezTo>
                    <a:cubicBezTo>
                      <a:pt x="0" y="10"/>
                      <a:pt x="1" y="5"/>
                      <a:pt x="1" y="0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23"/>
              <p:cNvSpPr/>
              <p:nvPr/>
            </p:nvSpPr>
            <p:spPr bwMode="auto">
              <a:xfrm>
                <a:off x="4036" y="2189"/>
                <a:ext cx="51" cy="81"/>
              </a:xfrm>
              <a:custGeom>
                <a:avLst/>
                <a:gdLst>
                  <a:gd name="T0" fmla="*/ 19 w 19"/>
                  <a:gd name="T1" fmla="*/ 0 h 30"/>
                  <a:gd name="T2" fmla="*/ 0 w 19"/>
                  <a:gd name="T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" h="30">
                    <a:moveTo>
                      <a:pt x="19" y="0"/>
                    </a:moveTo>
                    <a:cubicBezTo>
                      <a:pt x="13" y="10"/>
                      <a:pt x="6" y="20"/>
                      <a:pt x="0" y="30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Oval 24"/>
              <p:cNvSpPr>
                <a:spLocks noChangeArrowheads="1"/>
              </p:cNvSpPr>
              <p:nvPr/>
            </p:nvSpPr>
            <p:spPr bwMode="auto">
              <a:xfrm>
                <a:off x="3692" y="1755"/>
                <a:ext cx="263" cy="26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25"/>
              <p:cNvSpPr/>
              <p:nvPr/>
            </p:nvSpPr>
            <p:spPr bwMode="auto">
              <a:xfrm>
                <a:off x="3692" y="1755"/>
                <a:ext cx="263" cy="265"/>
              </a:xfrm>
              <a:custGeom>
                <a:avLst/>
                <a:gdLst>
                  <a:gd name="T0" fmla="*/ 2 w 98"/>
                  <a:gd name="T1" fmla="*/ 65 h 99"/>
                  <a:gd name="T2" fmla="*/ 0 w 98"/>
                  <a:gd name="T3" fmla="*/ 50 h 99"/>
                  <a:gd name="T4" fmla="*/ 49 w 98"/>
                  <a:gd name="T5" fmla="*/ 0 h 99"/>
                  <a:gd name="T6" fmla="*/ 98 w 98"/>
                  <a:gd name="T7" fmla="*/ 50 h 99"/>
                  <a:gd name="T8" fmla="*/ 49 w 98"/>
                  <a:gd name="T9" fmla="*/ 99 h 99"/>
                  <a:gd name="T10" fmla="*/ 19 w 98"/>
                  <a:gd name="T11" fmla="*/ 8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99">
                    <a:moveTo>
                      <a:pt x="2" y="65"/>
                    </a:moveTo>
                    <a:cubicBezTo>
                      <a:pt x="1" y="60"/>
                      <a:pt x="0" y="55"/>
                      <a:pt x="0" y="50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76" y="0"/>
                      <a:pt x="98" y="22"/>
                      <a:pt x="98" y="50"/>
                    </a:cubicBezTo>
                    <a:cubicBezTo>
                      <a:pt x="98" y="77"/>
                      <a:pt x="76" y="99"/>
                      <a:pt x="49" y="99"/>
                    </a:cubicBezTo>
                    <a:cubicBezTo>
                      <a:pt x="38" y="99"/>
                      <a:pt x="28" y="95"/>
                      <a:pt x="19" y="89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6" name="组合 185"/>
            <p:cNvGrpSpPr/>
            <p:nvPr/>
          </p:nvGrpSpPr>
          <p:grpSpPr>
            <a:xfrm rot="0">
              <a:off x="9936" y="6543"/>
              <a:ext cx="2081" cy="744"/>
              <a:chOff x="2188772" y="2888701"/>
              <a:chExt cx="1321669" cy="472680"/>
            </a:xfrm>
          </p:grpSpPr>
          <p:sp>
            <p:nvSpPr>
              <p:cNvPr id="188" name="文本框 187"/>
              <p:cNvSpPr txBox="1"/>
              <p:nvPr/>
            </p:nvSpPr>
            <p:spPr>
              <a:xfrm>
                <a:off x="2188772" y="2888701"/>
                <a:ext cx="1321669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gradFill flip="none" rotWithShape="1">
                      <a:gsLst>
                        <a:gs pos="22000">
                          <a:schemeClr val="accent1"/>
                        </a:gs>
                        <a:gs pos="36000">
                          <a:schemeClr val="accent2"/>
                        </a:gs>
                        <a:gs pos="66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技术实现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89" name="直接连接符 188"/>
              <p:cNvCxnSpPr/>
              <p:nvPr/>
            </p:nvCxnSpPr>
            <p:spPr>
              <a:xfrm>
                <a:off x="2739917" y="3361381"/>
                <a:ext cx="442943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组合 6"/>
          <p:cNvGrpSpPr/>
          <p:nvPr/>
        </p:nvGrpSpPr>
        <p:grpSpPr>
          <a:xfrm>
            <a:off x="9405620" y="3509645"/>
            <a:ext cx="1320800" cy="1117600"/>
            <a:chOff x="14812" y="5527"/>
            <a:chExt cx="2080" cy="1760"/>
          </a:xfrm>
        </p:grpSpPr>
        <p:grpSp>
          <p:nvGrpSpPr>
            <p:cNvPr id="153" name="PA_库_组合 4"/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15454" y="5527"/>
              <a:ext cx="975" cy="870"/>
              <a:chOff x="1881" y="1396"/>
              <a:chExt cx="1421" cy="1267"/>
            </a:xfrm>
          </p:grpSpPr>
          <p:sp>
            <p:nvSpPr>
              <p:cNvPr id="154" name="Freeform 5"/>
              <p:cNvSpPr/>
              <p:nvPr/>
            </p:nvSpPr>
            <p:spPr bwMode="auto">
              <a:xfrm>
                <a:off x="1970" y="1436"/>
                <a:ext cx="1324" cy="1216"/>
              </a:xfrm>
              <a:custGeom>
                <a:avLst/>
                <a:gdLst>
                  <a:gd name="T0" fmla="*/ 426 w 494"/>
                  <a:gd name="T1" fmla="*/ 344 h 453"/>
                  <a:gd name="T2" fmla="*/ 429 w 494"/>
                  <a:gd name="T3" fmla="*/ 330 h 453"/>
                  <a:gd name="T4" fmla="*/ 494 w 494"/>
                  <a:gd name="T5" fmla="*/ 197 h 453"/>
                  <a:gd name="T6" fmla="*/ 247 w 494"/>
                  <a:gd name="T7" fmla="*/ 0 h 453"/>
                  <a:gd name="T8" fmla="*/ 0 w 494"/>
                  <a:gd name="T9" fmla="*/ 197 h 453"/>
                  <a:gd name="T10" fmla="*/ 247 w 494"/>
                  <a:gd name="T11" fmla="*/ 394 h 453"/>
                  <a:gd name="T12" fmla="*/ 282 w 494"/>
                  <a:gd name="T13" fmla="*/ 392 h 453"/>
                  <a:gd name="T14" fmla="*/ 287 w 494"/>
                  <a:gd name="T15" fmla="*/ 393 h 453"/>
                  <a:gd name="T16" fmla="*/ 446 w 494"/>
                  <a:gd name="T17" fmla="*/ 450 h 453"/>
                  <a:gd name="T18" fmla="*/ 462 w 494"/>
                  <a:gd name="T19" fmla="*/ 432 h 453"/>
                  <a:gd name="T20" fmla="*/ 426 w 494"/>
                  <a:gd name="T21" fmla="*/ 344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4" h="453">
                    <a:moveTo>
                      <a:pt x="426" y="344"/>
                    </a:moveTo>
                    <a:cubicBezTo>
                      <a:pt x="424" y="339"/>
                      <a:pt x="425" y="334"/>
                      <a:pt x="429" y="330"/>
                    </a:cubicBezTo>
                    <a:cubicBezTo>
                      <a:pt x="469" y="295"/>
                      <a:pt x="494" y="248"/>
                      <a:pt x="494" y="197"/>
                    </a:cubicBezTo>
                    <a:cubicBezTo>
                      <a:pt x="494" y="89"/>
                      <a:pt x="383" y="0"/>
                      <a:pt x="247" y="0"/>
                    </a:cubicBezTo>
                    <a:cubicBezTo>
                      <a:pt x="111" y="0"/>
                      <a:pt x="0" y="89"/>
                      <a:pt x="0" y="197"/>
                    </a:cubicBezTo>
                    <a:cubicBezTo>
                      <a:pt x="0" y="306"/>
                      <a:pt x="111" y="394"/>
                      <a:pt x="247" y="394"/>
                    </a:cubicBezTo>
                    <a:cubicBezTo>
                      <a:pt x="259" y="394"/>
                      <a:pt x="271" y="394"/>
                      <a:pt x="282" y="392"/>
                    </a:cubicBezTo>
                    <a:cubicBezTo>
                      <a:pt x="284" y="392"/>
                      <a:pt x="285" y="392"/>
                      <a:pt x="287" y="393"/>
                    </a:cubicBezTo>
                    <a:cubicBezTo>
                      <a:pt x="446" y="450"/>
                      <a:pt x="446" y="450"/>
                      <a:pt x="446" y="450"/>
                    </a:cubicBezTo>
                    <a:cubicBezTo>
                      <a:pt x="457" y="453"/>
                      <a:pt x="466" y="442"/>
                      <a:pt x="462" y="432"/>
                    </a:cubicBezTo>
                    <a:lnTo>
                      <a:pt x="426" y="3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6"/>
              <p:cNvSpPr/>
              <p:nvPr/>
            </p:nvSpPr>
            <p:spPr bwMode="auto">
              <a:xfrm>
                <a:off x="2265" y="1501"/>
                <a:ext cx="1037" cy="1162"/>
              </a:xfrm>
              <a:custGeom>
                <a:avLst/>
                <a:gdLst>
                  <a:gd name="T0" fmla="*/ 320 w 387"/>
                  <a:gd name="T1" fmla="*/ 324 h 433"/>
                  <a:gd name="T2" fmla="*/ 323 w 387"/>
                  <a:gd name="T3" fmla="*/ 310 h 433"/>
                  <a:gd name="T4" fmla="*/ 387 w 387"/>
                  <a:gd name="T5" fmla="*/ 177 h 433"/>
                  <a:gd name="T6" fmla="*/ 248 w 387"/>
                  <a:gd name="T7" fmla="*/ 0 h 433"/>
                  <a:gd name="T8" fmla="*/ 354 w 387"/>
                  <a:gd name="T9" fmla="*/ 162 h 433"/>
                  <a:gd name="T10" fmla="*/ 352 w 387"/>
                  <a:gd name="T11" fmla="*/ 182 h 433"/>
                  <a:gd name="T12" fmla="*/ 289 w 387"/>
                  <a:gd name="T13" fmla="*/ 294 h 433"/>
                  <a:gd name="T14" fmla="*/ 286 w 387"/>
                  <a:gd name="T15" fmla="*/ 309 h 433"/>
                  <a:gd name="T16" fmla="*/ 322 w 387"/>
                  <a:gd name="T17" fmla="*/ 396 h 433"/>
                  <a:gd name="T18" fmla="*/ 306 w 387"/>
                  <a:gd name="T19" fmla="*/ 414 h 433"/>
                  <a:gd name="T20" fmla="*/ 147 w 387"/>
                  <a:gd name="T21" fmla="*/ 357 h 433"/>
                  <a:gd name="T22" fmla="*/ 142 w 387"/>
                  <a:gd name="T23" fmla="*/ 356 h 433"/>
                  <a:gd name="T24" fmla="*/ 107 w 387"/>
                  <a:gd name="T25" fmla="*/ 358 h 433"/>
                  <a:gd name="T26" fmla="*/ 0 w 387"/>
                  <a:gd name="T27" fmla="*/ 339 h 433"/>
                  <a:gd name="T28" fmla="*/ 141 w 387"/>
                  <a:gd name="T29" fmla="*/ 374 h 433"/>
                  <a:gd name="T30" fmla="*/ 176 w 387"/>
                  <a:gd name="T31" fmla="*/ 372 h 433"/>
                  <a:gd name="T32" fmla="*/ 181 w 387"/>
                  <a:gd name="T33" fmla="*/ 373 h 433"/>
                  <a:gd name="T34" fmla="*/ 340 w 387"/>
                  <a:gd name="T35" fmla="*/ 430 h 433"/>
                  <a:gd name="T36" fmla="*/ 356 w 387"/>
                  <a:gd name="T37" fmla="*/ 412 h 433"/>
                  <a:gd name="T38" fmla="*/ 320 w 387"/>
                  <a:gd name="T39" fmla="*/ 32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7" h="433">
                    <a:moveTo>
                      <a:pt x="320" y="324"/>
                    </a:moveTo>
                    <a:cubicBezTo>
                      <a:pt x="318" y="319"/>
                      <a:pt x="319" y="314"/>
                      <a:pt x="323" y="310"/>
                    </a:cubicBezTo>
                    <a:cubicBezTo>
                      <a:pt x="363" y="275"/>
                      <a:pt x="387" y="228"/>
                      <a:pt x="387" y="177"/>
                    </a:cubicBezTo>
                    <a:cubicBezTo>
                      <a:pt x="387" y="99"/>
                      <a:pt x="330" y="32"/>
                      <a:pt x="248" y="0"/>
                    </a:cubicBezTo>
                    <a:cubicBezTo>
                      <a:pt x="312" y="35"/>
                      <a:pt x="354" y="95"/>
                      <a:pt x="354" y="162"/>
                    </a:cubicBezTo>
                    <a:cubicBezTo>
                      <a:pt x="354" y="169"/>
                      <a:pt x="353" y="176"/>
                      <a:pt x="352" y="182"/>
                    </a:cubicBezTo>
                    <a:cubicBezTo>
                      <a:pt x="347" y="225"/>
                      <a:pt x="324" y="264"/>
                      <a:pt x="289" y="294"/>
                    </a:cubicBezTo>
                    <a:cubicBezTo>
                      <a:pt x="285" y="298"/>
                      <a:pt x="284" y="304"/>
                      <a:pt x="286" y="309"/>
                    </a:cubicBezTo>
                    <a:cubicBezTo>
                      <a:pt x="322" y="396"/>
                      <a:pt x="322" y="396"/>
                      <a:pt x="322" y="396"/>
                    </a:cubicBezTo>
                    <a:cubicBezTo>
                      <a:pt x="326" y="407"/>
                      <a:pt x="317" y="417"/>
                      <a:pt x="306" y="414"/>
                    </a:cubicBezTo>
                    <a:cubicBezTo>
                      <a:pt x="147" y="357"/>
                      <a:pt x="147" y="357"/>
                      <a:pt x="147" y="357"/>
                    </a:cubicBezTo>
                    <a:cubicBezTo>
                      <a:pt x="145" y="356"/>
                      <a:pt x="144" y="356"/>
                      <a:pt x="142" y="356"/>
                    </a:cubicBezTo>
                    <a:cubicBezTo>
                      <a:pt x="131" y="358"/>
                      <a:pt x="119" y="358"/>
                      <a:pt x="107" y="358"/>
                    </a:cubicBezTo>
                    <a:cubicBezTo>
                      <a:pt x="69" y="358"/>
                      <a:pt x="32" y="351"/>
                      <a:pt x="0" y="339"/>
                    </a:cubicBezTo>
                    <a:cubicBezTo>
                      <a:pt x="40" y="361"/>
                      <a:pt x="88" y="374"/>
                      <a:pt x="141" y="374"/>
                    </a:cubicBezTo>
                    <a:cubicBezTo>
                      <a:pt x="153" y="374"/>
                      <a:pt x="164" y="373"/>
                      <a:pt x="176" y="372"/>
                    </a:cubicBezTo>
                    <a:cubicBezTo>
                      <a:pt x="177" y="372"/>
                      <a:pt x="179" y="372"/>
                      <a:pt x="181" y="373"/>
                    </a:cubicBezTo>
                    <a:cubicBezTo>
                      <a:pt x="340" y="430"/>
                      <a:pt x="340" y="430"/>
                      <a:pt x="340" y="430"/>
                    </a:cubicBezTo>
                    <a:cubicBezTo>
                      <a:pt x="350" y="433"/>
                      <a:pt x="360" y="422"/>
                      <a:pt x="356" y="412"/>
                    </a:cubicBezTo>
                    <a:lnTo>
                      <a:pt x="320" y="3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7"/>
              <p:cNvSpPr/>
              <p:nvPr/>
            </p:nvSpPr>
            <p:spPr bwMode="auto">
              <a:xfrm>
                <a:off x="3179" y="1925"/>
                <a:ext cx="19" cy="121"/>
              </a:xfrm>
              <a:custGeom>
                <a:avLst/>
                <a:gdLst>
                  <a:gd name="T0" fmla="*/ 0 w 7"/>
                  <a:gd name="T1" fmla="*/ 45 h 45"/>
                  <a:gd name="T2" fmla="*/ 6 w 7"/>
                  <a:gd name="T3" fmla="*/ 21 h 45"/>
                  <a:gd name="T4" fmla="*/ 7 w 7"/>
                  <a:gd name="T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5">
                    <a:moveTo>
                      <a:pt x="0" y="45"/>
                    </a:moveTo>
                    <a:cubicBezTo>
                      <a:pt x="3" y="37"/>
                      <a:pt x="4" y="29"/>
                      <a:pt x="6" y="21"/>
                    </a:cubicBezTo>
                    <a:cubicBezTo>
                      <a:pt x="7" y="14"/>
                      <a:pt x="7" y="7"/>
                      <a:pt x="7" y="0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8"/>
              <p:cNvSpPr/>
              <p:nvPr/>
            </p:nvSpPr>
            <p:spPr bwMode="auto">
              <a:xfrm>
                <a:off x="1881" y="1874"/>
                <a:ext cx="1258" cy="738"/>
              </a:xfrm>
              <a:custGeom>
                <a:avLst/>
                <a:gdLst>
                  <a:gd name="T0" fmla="*/ 1 w 469"/>
                  <a:gd name="T1" fmla="*/ 0 h 275"/>
                  <a:gd name="T2" fmla="*/ 0 w 469"/>
                  <a:gd name="T3" fmla="*/ 19 h 275"/>
                  <a:gd name="T4" fmla="*/ 246 w 469"/>
                  <a:gd name="T5" fmla="*/ 215 h 275"/>
                  <a:gd name="T6" fmla="*/ 281 w 469"/>
                  <a:gd name="T7" fmla="*/ 213 h 275"/>
                  <a:gd name="T8" fmla="*/ 286 w 469"/>
                  <a:gd name="T9" fmla="*/ 214 h 275"/>
                  <a:gd name="T10" fmla="*/ 446 w 469"/>
                  <a:gd name="T11" fmla="*/ 271 h 275"/>
                  <a:gd name="T12" fmla="*/ 461 w 469"/>
                  <a:gd name="T13" fmla="*/ 253 h 275"/>
                  <a:gd name="T14" fmla="*/ 425 w 469"/>
                  <a:gd name="T15" fmla="*/ 166 h 275"/>
                  <a:gd name="T16" fmla="*/ 429 w 469"/>
                  <a:gd name="T17" fmla="*/ 151 h 275"/>
                  <a:gd name="T18" fmla="*/ 469 w 469"/>
                  <a:gd name="T19" fmla="*/ 103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9" h="275">
                    <a:moveTo>
                      <a:pt x="1" y="0"/>
                    </a:moveTo>
                    <a:cubicBezTo>
                      <a:pt x="0" y="6"/>
                      <a:pt x="0" y="12"/>
                      <a:pt x="0" y="19"/>
                    </a:cubicBezTo>
                    <a:cubicBezTo>
                      <a:pt x="0" y="127"/>
                      <a:pt x="110" y="215"/>
                      <a:pt x="246" y="215"/>
                    </a:cubicBezTo>
                    <a:cubicBezTo>
                      <a:pt x="258" y="215"/>
                      <a:pt x="270" y="215"/>
                      <a:pt x="281" y="213"/>
                    </a:cubicBezTo>
                    <a:cubicBezTo>
                      <a:pt x="283" y="213"/>
                      <a:pt x="285" y="213"/>
                      <a:pt x="286" y="214"/>
                    </a:cubicBezTo>
                    <a:cubicBezTo>
                      <a:pt x="446" y="271"/>
                      <a:pt x="446" y="271"/>
                      <a:pt x="446" y="271"/>
                    </a:cubicBezTo>
                    <a:cubicBezTo>
                      <a:pt x="456" y="275"/>
                      <a:pt x="466" y="264"/>
                      <a:pt x="461" y="253"/>
                    </a:cubicBezTo>
                    <a:cubicBezTo>
                      <a:pt x="425" y="166"/>
                      <a:pt x="425" y="166"/>
                      <a:pt x="425" y="166"/>
                    </a:cubicBezTo>
                    <a:cubicBezTo>
                      <a:pt x="423" y="161"/>
                      <a:pt x="425" y="155"/>
                      <a:pt x="429" y="151"/>
                    </a:cubicBezTo>
                    <a:cubicBezTo>
                      <a:pt x="445" y="137"/>
                      <a:pt x="459" y="121"/>
                      <a:pt x="469" y="103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9"/>
              <p:cNvSpPr/>
              <p:nvPr/>
            </p:nvSpPr>
            <p:spPr bwMode="auto">
              <a:xfrm>
                <a:off x="1913" y="1686"/>
                <a:ext cx="38" cy="70"/>
              </a:xfrm>
              <a:custGeom>
                <a:avLst/>
                <a:gdLst>
                  <a:gd name="T0" fmla="*/ 14 w 14"/>
                  <a:gd name="T1" fmla="*/ 0 h 26"/>
                  <a:gd name="T2" fmla="*/ 0 w 14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6">
                    <a:moveTo>
                      <a:pt x="14" y="0"/>
                    </a:moveTo>
                    <a:cubicBezTo>
                      <a:pt x="8" y="9"/>
                      <a:pt x="4" y="17"/>
                      <a:pt x="0" y="26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0"/>
              <p:cNvSpPr/>
              <p:nvPr/>
            </p:nvSpPr>
            <p:spPr bwMode="auto">
              <a:xfrm>
                <a:off x="1986" y="1396"/>
                <a:ext cx="1209" cy="440"/>
              </a:xfrm>
              <a:custGeom>
                <a:avLst/>
                <a:gdLst>
                  <a:gd name="T0" fmla="*/ 451 w 451"/>
                  <a:gd name="T1" fmla="*/ 164 h 164"/>
                  <a:gd name="T2" fmla="*/ 207 w 451"/>
                  <a:gd name="T3" fmla="*/ 0 h 164"/>
                  <a:gd name="T4" fmla="*/ 0 w 451"/>
                  <a:gd name="T5" fmla="*/ 9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1" h="164">
                    <a:moveTo>
                      <a:pt x="451" y="164"/>
                    </a:moveTo>
                    <a:cubicBezTo>
                      <a:pt x="431" y="71"/>
                      <a:pt x="330" y="0"/>
                      <a:pt x="207" y="0"/>
                    </a:cubicBezTo>
                    <a:cubicBezTo>
                      <a:pt x="120" y="0"/>
                      <a:pt x="44" y="36"/>
                      <a:pt x="0" y="90"/>
                    </a:cubicBezTo>
                  </a:path>
                </a:pathLst>
              </a:custGeom>
              <a:noFill/>
              <a:ln w="50800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11"/>
              <p:cNvSpPr/>
              <p:nvPr/>
            </p:nvSpPr>
            <p:spPr bwMode="auto">
              <a:xfrm>
                <a:off x="2265" y="1581"/>
                <a:ext cx="91" cy="65"/>
              </a:xfrm>
              <a:custGeom>
                <a:avLst/>
                <a:gdLst>
                  <a:gd name="T0" fmla="*/ 0 w 34"/>
                  <a:gd name="T1" fmla="*/ 24 h 24"/>
                  <a:gd name="T2" fmla="*/ 34 w 34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" h="24">
                    <a:moveTo>
                      <a:pt x="0" y="24"/>
                    </a:moveTo>
                    <a:cubicBezTo>
                      <a:pt x="10" y="15"/>
                      <a:pt x="22" y="7"/>
                      <a:pt x="34" y="0"/>
                    </a:cubicBezTo>
                  </a:path>
                </a:pathLst>
              </a:custGeom>
              <a:noFill/>
              <a:ln w="5080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12"/>
              <p:cNvSpPr/>
              <p:nvPr/>
            </p:nvSpPr>
            <p:spPr bwMode="auto">
              <a:xfrm>
                <a:off x="2112" y="1699"/>
                <a:ext cx="91" cy="137"/>
              </a:xfrm>
              <a:custGeom>
                <a:avLst/>
                <a:gdLst>
                  <a:gd name="T0" fmla="*/ 0 w 34"/>
                  <a:gd name="T1" fmla="*/ 51 h 51"/>
                  <a:gd name="T2" fmla="*/ 34 w 34"/>
                  <a:gd name="T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" h="51">
                    <a:moveTo>
                      <a:pt x="0" y="51"/>
                    </a:moveTo>
                    <a:cubicBezTo>
                      <a:pt x="8" y="33"/>
                      <a:pt x="20" y="16"/>
                      <a:pt x="34" y="0"/>
                    </a:cubicBezTo>
                  </a:path>
                </a:pathLst>
              </a:custGeom>
              <a:noFill/>
              <a:ln w="50800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1" name="组合 190"/>
            <p:cNvGrpSpPr/>
            <p:nvPr/>
          </p:nvGrpSpPr>
          <p:grpSpPr>
            <a:xfrm rot="0">
              <a:off x="14812" y="6543"/>
              <a:ext cx="2081" cy="744"/>
              <a:chOff x="2188772" y="2888701"/>
              <a:chExt cx="1321669" cy="472680"/>
            </a:xfrm>
          </p:grpSpPr>
          <p:sp>
            <p:nvSpPr>
              <p:cNvPr id="193" name="文本框 192"/>
              <p:cNvSpPr txBox="1"/>
              <p:nvPr/>
            </p:nvSpPr>
            <p:spPr>
              <a:xfrm>
                <a:off x="2188772" y="2888701"/>
                <a:ext cx="1321669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gradFill flip="none" rotWithShape="1">
                      <a:gsLst>
                        <a:gs pos="22000">
                          <a:schemeClr val="accent1"/>
                        </a:gs>
                        <a:gs pos="36000">
                          <a:schemeClr val="accent2"/>
                        </a:gs>
                        <a:gs pos="66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项目</a:t>
                </a: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总结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94" name="直接连接符 193"/>
              <p:cNvCxnSpPr/>
              <p:nvPr/>
            </p:nvCxnSpPr>
            <p:spPr>
              <a:xfrm>
                <a:off x="2628135" y="3361381"/>
                <a:ext cx="442943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库_文本框 61"/>
          <p:cNvSpPr txBox="1"/>
          <p:nvPr>
            <p:custDataLst>
              <p:tags r:id="rId1"/>
            </p:custDataLst>
          </p:nvPr>
        </p:nvSpPr>
        <p:spPr>
          <a:xfrm>
            <a:off x="4222788" y="4322250"/>
            <a:ext cx="3746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2000">
                      <a:schemeClr val="accent1"/>
                    </a:gs>
                    <a:gs pos="36000">
                      <a:schemeClr val="accent2"/>
                    </a:gs>
                    <a:gs pos="66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项目背景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9" name="PA_库_组合 68"/>
          <p:cNvGrpSpPr/>
          <p:nvPr>
            <p:custDataLst>
              <p:tags r:id="rId2"/>
            </p:custDataLst>
          </p:nvPr>
        </p:nvGrpSpPr>
        <p:grpSpPr>
          <a:xfrm flipV="1">
            <a:off x="5066450" y="5044169"/>
            <a:ext cx="2059101" cy="45719"/>
            <a:chOff x="3942207" y="4876800"/>
            <a:chExt cx="3384217" cy="275771"/>
          </a:xfrm>
        </p:grpSpPr>
        <p:sp>
          <p:nvSpPr>
            <p:cNvPr id="70" name="矩形 69"/>
            <p:cNvSpPr/>
            <p:nvPr/>
          </p:nvSpPr>
          <p:spPr>
            <a:xfrm>
              <a:off x="3942207" y="4876800"/>
              <a:ext cx="766195" cy="275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4814881" y="4876800"/>
              <a:ext cx="766195" cy="2757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687555" y="4876800"/>
              <a:ext cx="766195" cy="2757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6560229" y="4876800"/>
              <a:ext cx="766195" cy="2757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A_库_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3951159" y="86372"/>
            <a:ext cx="4820653" cy="482065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444986" y="2334318"/>
            <a:ext cx="1447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7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190" y="379095"/>
            <a:ext cx="2750820" cy="616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项目背景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79" name="PA_库_组合 78"/>
          <p:cNvGrpSpPr/>
          <p:nvPr>
            <p:custDataLst>
              <p:tags r:id="rId1"/>
            </p:custDataLst>
          </p:nvPr>
        </p:nvGrpSpPr>
        <p:grpSpPr>
          <a:xfrm>
            <a:off x="1182990" y="1796381"/>
            <a:ext cx="869947" cy="812318"/>
            <a:chOff x="6546853" y="1310911"/>
            <a:chExt cx="939797" cy="877541"/>
          </a:xfrm>
        </p:grpSpPr>
        <p:grpSp>
          <p:nvGrpSpPr>
            <p:cNvPr id="80" name="组合 79"/>
            <p:cNvGrpSpPr/>
            <p:nvPr/>
          </p:nvGrpSpPr>
          <p:grpSpPr>
            <a:xfrm>
              <a:off x="6546853" y="1310911"/>
              <a:ext cx="939797" cy="877541"/>
              <a:chOff x="6546853" y="1989140"/>
              <a:chExt cx="2046442" cy="1910878"/>
            </a:xfrm>
          </p:grpSpPr>
          <p:sp>
            <p:nvSpPr>
              <p:cNvPr id="82" name="矩形: 圆角 81"/>
              <p:cNvSpPr/>
              <p:nvPr/>
            </p:nvSpPr>
            <p:spPr>
              <a:xfrm>
                <a:off x="6686756" y="2086134"/>
                <a:ext cx="1906539" cy="181388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6546853" y="1989140"/>
                <a:ext cx="1884364" cy="1785939"/>
                <a:chOff x="6546853" y="1989140"/>
                <a:chExt cx="1884364" cy="1785939"/>
              </a:xfrm>
            </p:grpSpPr>
            <p:sp>
              <p:nvSpPr>
                <p:cNvPr id="84" name="Freeform 31"/>
                <p:cNvSpPr/>
                <p:nvPr/>
              </p:nvSpPr>
              <p:spPr bwMode="auto">
                <a:xfrm>
                  <a:off x="6708779" y="3473454"/>
                  <a:ext cx="1722438" cy="301625"/>
                </a:xfrm>
                <a:custGeom>
                  <a:avLst/>
                  <a:gdLst>
                    <a:gd name="T0" fmla="*/ 404 w 404"/>
                    <a:gd name="T1" fmla="*/ 0 h 71"/>
                    <a:gd name="T2" fmla="*/ 404 w 404"/>
                    <a:gd name="T3" fmla="*/ 22 h 71"/>
                    <a:gd name="T4" fmla="*/ 357 w 404"/>
                    <a:gd name="T5" fmla="*/ 71 h 71"/>
                    <a:gd name="T6" fmla="*/ 8 w 404"/>
                    <a:gd name="T7" fmla="*/ 71 h 71"/>
                    <a:gd name="T8" fmla="*/ 0 w 404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4" h="71">
                      <a:moveTo>
                        <a:pt x="404" y="0"/>
                      </a:moveTo>
                      <a:cubicBezTo>
                        <a:pt x="404" y="22"/>
                        <a:pt x="404" y="22"/>
                        <a:pt x="404" y="22"/>
                      </a:cubicBezTo>
                      <a:cubicBezTo>
                        <a:pt x="404" y="49"/>
                        <a:pt x="383" y="71"/>
                        <a:pt x="357" y="71"/>
                      </a:cubicBezTo>
                      <a:cubicBezTo>
                        <a:pt x="8" y="71"/>
                        <a:pt x="8" y="71"/>
                        <a:pt x="8" y="71"/>
                      </a:cubicBezTo>
                      <a:cubicBezTo>
                        <a:pt x="6" y="71"/>
                        <a:pt x="3" y="70"/>
                        <a:pt x="0" y="70"/>
                      </a:cubicBez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85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7518404" y="3775079"/>
                  <a:ext cx="328613" cy="0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86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6546854" y="2547940"/>
                  <a:ext cx="0" cy="136525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87" name="Freeform 45"/>
                <p:cNvSpPr/>
                <p:nvPr/>
              </p:nvSpPr>
              <p:spPr bwMode="auto">
                <a:xfrm>
                  <a:off x="6546853" y="2841940"/>
                  <a:ext cx="161967" cy="929965"/>
                </a:xfrm>
                <a:custGeom>
                  <a:avLst/>
                  <a:gdLst>
                    <a:gd name="T0" fmla="*/ 238 w 238"/>
                    <a:gd name="T1" fmla="*/ 47 h 278"/>
                    <a:gd name="T2" fmla="*/ 219 w 238"/>
                    <a:gd name="T3" fmla="*/ 13 h 278"/>
                    <a:gd name="T4" fmla="*/ 186 w 238"/>
                    <a:gd name="T5" fmla="*/ 13 h 278"/>
                    <a:gd name="T6" fmla="*/ 38 w 238"/>
                    <a:gd name="T7" fmla="*/ 278 h 278"/>
                    <a:gd name="T8" fmla="*/ 0 w 238"/>
                    <a:gd name="T9" fmla="*/ 230 h 278"/>
                    <a:gd name="T10" fmla="*/ 0 w 238"/>
                    <a:gd name="T11" fmla="*/ 60 h 278"/>
                    <a:gd name="connsiteX0" fmla="*/ 9202 w 9202"/>
                    <a:gd name="connsiteY0" fmla="*/ 351 h 9883"/>
                    <a:gd name="connsiteX1" fmla="*/ 7815 w 9202"/>
                    <a:gd name="connsiteY1" fmla="*/ 351 h 9883"/>
                    <a:gd name="connsiteX2" fmla="*/ 1597 w 9202"/>
                    <a:gd name="connsiteY2" fmla="*/ 9883 h 9883"/>
                    <a:gd name="connsiteX3" fmla="*/ 0 w 9202"/>
                    <a:gd name="connsiteY3" fmla="*/ 8156 h 9883"/>
                    <a:gd name="connsiteX4" fmla="*/ 0 w 9202"/>
                    <a:gd name="connsiteY4" fmla="*/ 2041 h 9883"/>
                    <a:gd name="connsiteX0-1" fmla="*/ 8493 w 8493"/>
                    <a:gd name="connsiteY0-2" fmla="*/ 0 h 9645"/>
                    <a:gd name="connsiteX1-3" fmla="*/ 1735 w 8493"/>
                    <a:gd name="connsiteY1-4" fmla="*/ 9645 h 9645"/>
                    <a:gd name="connsiteX2-5" fmla="*/ 0 w 8493"/>
                    <a:gd name="connsiteY2-6" fmla="*/ 7898 h 9645"/>
                    <a:gd name="connsiteX3-7" fmla="*/ 0 w 8493"/>
                    <a:gd name="connsiteY3-8" fmla="*/ 1710 h 9645"/>
                    <a:gd name="connsiteX0-9" fmla="*/ 2043 w 2043"/>
                    <a:gd name="connsiteY0-10" fmla="*/ 8227 h 8227"/>
                    <a:gd name="connsiteX1-11" fmla="*/ 0 w 2043"/>
                    <a:gd name="connsiteY1-12" fmla="*/ 6416 h 8227"/>
                    <a:gd name="connsiteX2-13" fmla="*/ 0 w 2043"/>
                    <a:gd name="connsiteY2-14" fmla="*/ 0 h 822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043" h="8227">
                      <a:moveTo>
                        <a:pt x="2043" y="8227"/>
                      </a:moveTo>
                      <a:cubicBezTo>
                        <a:pt x="914" y="8076"/>
                        <a:pt x="0" y="7322"/>
                        <a:pt x="0" y="6416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88" name="Freeform 43"/>
                <p:cNvSpPr/>
                <p:nvPr/>
              </p:nvSpPr>
              <p:spPr bwMode="auto">
                <a:xfrm>
                  <a:off x="6546854" y="1989140"/>
                  <a:ext cx="1884363" cy="1484314"/>
                </a:xfrm>
                <a:custGeom>
                  <a:avLst/>
                  <a:gdLst>
                    <a:gd name="T0" fmla="*/ 0 w 442"/>
                    <a:gd name="T1" fmla="*/ 72 h 348"/>
                    <a:gd name="T2" fmla="*/ 0 w 442"/>
                    <a:gd name="T3" fmla="*/ 49 h 348"/>
                    <a:gd name="T4" fmla="*/ 46 w 442"/>
                    <a:gd name="T5" fmla="*/ 0 h 348"/>
                    <a:gd name="T6" fmla="*/ 395 w 442"/>
                    <a:gd name="T7" fmla="*/ 0 h 348"/>
                    <a:gd name="T8" fmla="*/ 442 w 442"/>
                    <a:gd name="T9" fmla="*/ 49 h 348"/>
                    <a:gd name="T10" fmla="*/ 442 w 442"/>
                    <a:gd name="T11" fmla="*/ 348 h 348"/>
                    <a:gd name="T12" fmla="*/ 410 w 442"/>
                    <a:gd name="T13" fmla="*/ 291 h 348"/>
                    <a:gd name="connsiteX0" fmla="*/ 0 w 10000"/>
                    <a:gd name="connsiteY0" fmla="*/ 2069 h 10000"/>
                    <a:gd name="connsiteX1" fmla="*/ 0 w 10000"/>
                    <a:gd name="connsiteY1" fmla="*/ 1408 h 10000"/>
                    <a:gd name="connsiteX2" fmla="*/ 1041 w 10000"/>
                    <a:gd name="connsiteY2" fmla="*/ 0 h 10000"/>
                    <a:gd name="connsiteX3" fmla="*/ 8937 w 10000"/>
                    <a:gd name="connsiteY3" fmla="*/ 0 h 10000"/>
                    <a:gd name="connsiteX4" fmla="*/ 10000 w 10000"/>
                    <a:gd name="connsiteY4" fmla="*/ 1408 h 10000"/>
                    <a:gd name="connsiteX5" fmla="*/ 10000 w 10000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0" h="10000">
                      <a:moveTo>
                        <a:pt x="0" y="2069"/>
                      </a:moveTo>
                      <a:lnTo>
                        <a:pt x="0" y="1408"/>
                      </a:lnTo>
                      <a:cubicBezTo>
                        <a:pt x="0" y="632"/>
                        <a:pt x="475" y="0"/>
                        <a:pt x="1041" y="0"/>
                      </a:cubicBezTo>
                      <a:lnTo>
                        <a:pt x="8937" y="0"/>
                      </a:lnTo>
                      <a:cubicBezTo>
                        <a:pt x="9525" y="0"/>
                        <a:pt x="10000" y="632"/>
                        <a:pt x="10000" y="1408"/>
                      </a:cubicBezTo>
                      <a:lnTo>
                        <a:pt x="10000" y="1000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</p:grpSp>
        </p:grpSp>
        <p:sp>
          <p:nvSpPr>
            <p:cNvPr id="81" name="文本框 80"/>
            <p:cNvSpPr txBox="1"/>
            <p:nvPr/>
          </p:nvSpPr>
          <p:spPr>
            <a:xfrm>
              <a:off x="6690340" y="1498160"/>
              <a:ext cx="621393" cy="49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9" name="PA_库_组合 88"/>
          <p:cNvGrpSpPr/>
          <p:nvPr>
            <p:custDataLst>
              <p:tags r:id="rId2"/>
            </p:custDataLst>
          </p:nvPr>
        </p:nvGrpSpPr>
        <p:grpSpPr>
          <a:xfrm>
            <a:off x="1182990" y="2816905"/>
            <a:ext cx="869947" cy="812318"/>
            <a:chOff x="6546853" y="1310911"/>
            <a:chExt cx="939797" cy="877541"/>
          </a:xfrm>
        </p:grpSpPr>
        <p:grpSp>
          <p:nvGrpSpPr>
            <p:cNvPr id="90" name="组合 89"/>
            <p:cNvGrpSpPr/>
            <p:nvPr/>
          </p:nvGrpSpPr>
          <p:grpSpPr>
            <a:xfrm>
              <a:off x="6546853" y="1310911"/>
              <a:ext cx="939797" cy="877541"/>
              <a:chOff x="6546853" y="1989140"/>
              <a:chExt cx="2046442" cy="1910878"/>
            </a:xfrm>
          </p:grpSpPr>
          <p:sp>
            <p:nvSpPr>
              <p:cNvPr id="92" name="矩形: 圆角 91"/>
              <p:cNvSpPr/>
              <p:nvPr/>
            </p:nvSpPr>
            <p:spPr>
              <a:xfrm>
                <a:off x="6686756" y="2086134"/>
                <a:ext cx="1906539" cy="181388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93" name="组合 92"/>
              <p:cNvGrpSpPr/>
              <p:nvPr/>
            </p:nvGrpSpPr>
            <p:grpSpPr>
              <a:xfrm>
                <a:off x="6546853" y="1989140"/>
                <a:ext cx="1884364" cy="1785939"/>
                <a:chOff x="6546853" y="1989140"/>
                <a:chExt cx="1884364" cy="1785939"/>
              </a:xfrm>
            </p:grpSpPr>
            <p:sp>
              <p:nvSpPr>
                <p:cNvPr id="94" name="Freeform 31"/>
                <p:cNvSpPr/>
                <p:nvPr/>
              </p:nvSpPr>
              <p:spPr bwMode="auto">
                <a:xfrm>
                  <a:off x="6708779" y="3473454"/>
                  <a:ext cx="1722438" cy="301625"/>
                </a:xfrm>
                <a:custGeom>
                  <a:avLst/>
                  <a:gdLst>
                    <a:gd name="T0" fmla="*/ 404 w 404"/>
                    <a:gd name="T1" fmla="*/ 0 h 71"/>
                    <a:gd name="T2" fmla="*/ 404 w 404"/>
                    <a:gd name="T3" fmla="*/ 22 h 71"/>
                    <a:gd name="T4" fmla="*/ 357 w 404"/>
                    <a:gd name="T5" fmla="*/ 71 h 71"/>
                    <a:gd name="T6" fmla="*/ 8 w 404"/>
                    <a:gd name="T7" fmla="*/ 71 h 71"/>
                    <a:gd name="T8" fmla="*/ 0 w 404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4" h="71">
                      <a:moveTo>
                        <a:pt x="404" y="0"/>
                      </a:moveTo>
                      <a:cubicBezTo>
                        <a:pt x="404" y="22"/>
                        <a:pt x="404" y="22"/>
                        <a:pt x="404" y="22"/>
                      </a:cubicBezTo>
                      <a:cubicBezTo>
                        <a:pt x="404" y="49"/>
                        <a:pt x="383" y="71"/>
                        <a:pt x="357" y="71"/>
                      </a:cubicBezTo>
                      <a:cubicBezTo>
                        <a:pt x="8" y="71"/>
                        <a:pt x="8" y="71"/>
                        <a:pt x="8" y="71"/>
                      </a:cubicBezTo>
                      <a:cubicBezTo>
                        <a:pt x="6" y="71"/>
                        <a:pt x="3" y="70"/>
                        <a:pt x="0" y="70"/>
                      </a:cubicBez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95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7518404" y="3775079"/>
                  <a:ext cx="328613" cy="0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96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6546854" y="2547940"/>
                  <a:ext cx="0" cy="136525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97" name="Freeform 45"/>
                <p:cNvSpPr/>
                <p:nvPr/>
              </p:nvSpPr>
              <p:spPr bwMode="auto">
                <a:xfrm>
                  <a:off x="6546853" y="2841940"/>
                  <a:ext cx="161967" cy="929965"/>
                </a:xfrm>
                <a:custGeom>
                  <a:avLst/>
                  <a:gdLst>
                    <a:gd name="T0" fmla="*/ 238 w 238"/>
                    <a:gd name="T1" fmla="*/ 47 h 278"/>
                    <a:gd name="T2" fmla="*/ 219 w 238"/>
                    <a:gd name="T3" fmla="*/ 13 h 278"/>
                    <a:gd name="T4" fmla="*/ 186 w 238"/>
                    <a:gd name="T5" fmla="*/ 13 h 278"/>
                    <a:gd name="T6" fmla="*/ 38 w 238"/>
                    <a:gd name="T7" fmla="*/ 278 h 278"/>
                    <a:gd name="T8" fmla="*/ 0 w 238"/>
                    <a:gd name="T9" fmla="*/ 230 h 278"/>
                    <a:gd name="T10" fmla="*/ 0 w 238"/>
                    <a:gd name="T11" fmla="*/ 60 h 278"/>
                    <a:gd name="connsiteX0" fmla="*/ 9202 w 9202"/>
                    <a:gd name="connsiteY0" fmla="*/ 351 h 9883"/>
                    <a:gd name="connsiteX1" fmla="*/ 7815 w 9202"/>
                    <a:gd name="connsiteY1" fmla="*/ 351 h 9883"/>
                    <a:gd name="connsiteX2" fmla="*/ 1597 w 9202"/>
                    <a:gd name="connsiteY2" fmla="*/ 9883 h 9883"/>
                    <a:gd name="connsiteX3" fmla="*/ 0 w 9202"/>
                    <a:gd name="connsiteY3" fmla="*/ 8156 h 9883"/>
                    <a:gd name="connsiteX4" fmla="*/ 0 w 9202"/>
                    <a:gd name="connsiteY4" fmla="*/ 2041 h 9883"/>
                    <a:gd name="connsiteX0-1" fmla="*/ 8493 w 8493"/>
                    <a:gd name="connsiteY0-2" fmla="*/ 0 h 9645"/>
                    <a:gd name="connsiteX1-3" fmla="*/ 1735 w 8493"/>
                    <a:gd name="connsiteY1-4" fmla="*/ 9645 h 9645"/>
                    <a:gd name="connsiteX2-5" fmla="*/ 0 w 8493"/>
                    <a:gd name="connsiteY2-6" fmla="*/ 7898 h 9645"/>
                    <a:gd name="connsiteX3-7" fmla="*/ 0 w 8493"/>
                    <a:gd name="connsiteY3-8" fmla="*/ 1710 h 9645"/>
                    <a:gd name="connsiteX0-9" fmla="*/ 2043 w 2043"/>
                    <a:gd name="connsiteY0-10" fmla="*/ 8227 h 8227"/>
                    <a:gd name="connsiteX1-11" fmla="*/ 0 w 2043"/>
                    <a:gd name="connsiteY1-12" fmla="*/ 6416 h 8227"/>
                    <a:gd name="connsiteX2-13" fmla="*/ 0 w 2043"/>
                    <a:gd name="connsiteY2-14" fmla="*/ 0 h 822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043" h="8227">
                      <a:moveTo>
                        <a:pt x="2043" y="8227"/>
                      </a:moveTo>
                      <a:cubicBezTo>
                        <a:pt x="914" y="8076"/>
                        <a:pt x="0" y="7322"/>
                        <a:pt x="0" y="6416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98" name="Freeform 43"/>
                <p:cNvSpPr/>
                <p:nvPr/>
              </p:nvSpPr>
              <p:spPr bwMode="auto">
                <a:xfrm>
                  <a:off x="6546854" y="1989140"/>
                  <a:ext cx="1884363" cy="1484314"/>
                </a:xfrm>
                <a:custGeom>
                  <a:avLst/>
                  <a:gdLst>
                    <a:gd name="T0" fmla="*/ 0 w 442"/>
                    <a:gd name="T1" fmla="*/ 72 h 348"/>
                    <a:gd name="T2" fmla="*/ 0 w 442"/>
                    <a:gd name="T3" fmla="*/ 49 h 348"/>
                    <a:gd name="T4" fmla="*/ 46 w 442"/>
                    <a:gd name="T5" fmla="*/ 0 h 348"/>
                    <a:gd name="T6" fmla="*/ 395 w 442"/>
                    <a:gd name="T7" fmla="*/ 0 h 348"/>
                    <a:gd name="T8" fmla="*/ 442 w 442"/>
                    <a:gd name="T9" fmla="*/ 49 h 348"/>
                    <a:gd name="T10" fmla="*/ 442 w 442"/>
                    <a:gd name="T11" fmla="*/ 348 h 348"/>
                    <a:gd name="T12" fmla="*/ 410 w 442"/>
                    <a:gd name="T13" fmla="*/ 291 h 348"/>
                    <a:gd name="connsiteX0" fmla="*/ 0 w 10000"/>
                    <a:gd name="connsiteY0" fmla="*/ 2069 h 10000"/>
                    <a:gd name="connsiteX1" fmla="*/ 0 w 10000"/>
                    <a:gd name="connsiteY1" fmla="*/ 1408 h 10000"/>
                    <a:gd name="connsiteX2" fmla="*/ 1041 w 10000"/>
                    <a:gd name="connsiteY2" fmla="*/ 0 h 10000"/>
                    <a:gd name="connsiteX3" fmla="*/ 8937 w 10000"/>
                    <a:gd name="connsiteY3" fmla="*/ 0 h 10000"/>
                    <a:gd name="connsiteX4" fmla="*/ 10000 w 10000"/>
                    <a:gd name="connsiteY4" fmla="*/ 1408 h 10000"/>
                    <a:gd name="connsiteX5" fmla="*/ 10000 w 10000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0" h="10000">
                      <a:moveTo>
                        <a:pt x="0" y="2069"/>
                      </a:moveTo>
                      <a:lnTo>
                        <a:pt x="0" y="1408"/>
                      </a:lnTo>
                      <a:cubicBezTo>
                        <a:pt x="0" y="632"/>
                        <a:pt x="475" y="0"/>
                        <a:pt x="1041" y="0"/>
                      </a:cubicBezTo>
                      <a:lnTo>
                        <a:pt x="8937" y="0"/>
                      </a:lnTo>
                      <a:cubicBezTo>
                        <a:pt x="9525" y="0"/>
                        <a:pt x="10000" y="632"/>
                        <a:pt x="10000" y="1408"/>
                      </a:cubicBezTo>
                      <a:lnTo>
                        <a:pt x="10000" y="1000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</p:grpSp>
        </p:grpSp>
        <p:sp>
          <p:nvSpPr>
            <p:cNvPr id="91" name="文本框 90"/>
            <p:cNvSpPr txBox="1"/>
            <p:nvPr/>
          </p:nvSpPr>
          <p:spPr>
            <a:xfrm>
              <a:off x="6690340" y="1498160"/>
              <a:ext cx="621393" cy="49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99" name="PA_库_组合 98"/>
          <p:cNvGrpSpPr/>
          <p:nvPr>
            <p:custDataLst>
              <p:tags r:id="rId3"/>
            </p:custDataLst>
          </p:nvPr>
        </p:nvGrpSpPr>
        <p:grpSpPr>
          <a:xfrm>
            <a:off x="1182990" y="3873804"/>
            <a:ext cx="869947" cy="812318"/>
            <a:chOff x="6546853" y="1310911"/>
            <a:chExt cx="939797" cy="877541"/>
          </a:xfrm>
        </p:grpSpPr>
        <p:grpSp>
          <p:nvGrpSpPr>
            <p:cNvPr id="100" name="组合 99"/>
            <p:cNvGrpSpPr/>
            <p:nvPr/>
          </p:nvGrpSpPr>
          <p:grpSpPr>
            <a:xfrm>
              <a:off x="6546853" y="1310911"/>
              <a:ext cx="939797" cy="877541"/>
              <a:chOff x="6546853" y="1989140"/>
              <a:chExt cx="2046442" cy="1910878"/>
            </a:xfrm>
          </p:grpSpPr>
          <p:sp>
            <p:nvSpPr>
              <p:cNvPr id="102" name="矩形: 圆角 101"/>
              <p:cNvSpPr/>
              <p:nvPr/>
            </p:nvSpPr>
            <p:spPr>
              <a:xfrm>
                <a:off x="6686756" y="2086134"/>
                <a:ext cx="1906539" cy="1813884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6546853" y="1989140"/>
                <a:ext cx="1884364" cy="1785939"/>
                <a:chOff x="6546853" y="1989140"/>
                <a:chExt cx="1884364" cy="1785939"/>
              </a:xfrm>
            </p:grpSpPr>
            <p:sp>
              <p:nvSpPr>
                <p:cNvPr id="104" name="Freeform 31"/>
                <p:cNvSpPr/>
                <p:nvPr/>
              </p:nvSpPr>
              <p:spPr bwMode="auto">
                <a:xfrm>
                  <a:off x="6708779" y="3473454"/>
                  <a:ext cx="1722438" cy="301625"/>
                </a:xfrm>
                <a:custGeom>
                  <a:avLst/>
                  <a:gdLst>
                    <a:gd name="T0" fmla="*/ 404 w 404"/>
                    <a:gd name="T1" fmla="*/ 0 h 71"/>
                    <a:gd name="T2" fmla="*/ 404 w 404"/>
                    <a:gd name="T3" fmla="*/ 22 h 71"/>
                    <a:gd name="T4" fmla="*/ 357 w 404"/>
                    <a:gd name="T5" fmla="*/ 71 h 71"/>
                    <a:gd name="T6" fmla="*/ 8 w 404"/>
                    <a:gd name="T7" fmla="*/ 71 h 71"/>
                    <a:gd name="T8" fmla="*/ 0 w 404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4" h="71">
                      <a:moveTo>
                        <a:pt x="404" y="0"/>
                      </a:moveTo>
                      <a:cubicBezTo>
                        <a:pt x="404" y="22"/>
                        <a:pt x="404" y="22"/>
                        <a:pt x="404" y="22"/>
                      </a:cubicBezTo>
                      <a:cubicBezTo>
                        <a:pt x="404" y="49"/>
                        <a:pt x="383" y="71"/>
                        <a:pt x="357" y="71"/>
                      </a:cubicBezTo>
                      <a:cubicBezTo>
                        <a:pt x="8" y="71"/>
                        <a:pt x="8" y="71"/>
                        <a:pt x="8" y="71"/>
                      </a:cubicBezTo>
                      <a:cubicBezTo>
                        <a:pt x="6" y="71"/>
                        <a:pt x="3" y="70"/>
                        <a:pt x="0" y="70"/>
                      </a:cubicBez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05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7518404" y="3775079"/>
                  <a:ext cx="328613" cy="0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06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6546854" y="2547940"/>
                  <a:ext cx="0" cy="136525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07" name="Freeform 45"/>
                <p:cNvSpPr/>
                <p:nvPr/>
              </p:nvSpPr>
              <p:spPr bwMode="auto">
                <a:xfrm>
                  <a:off x="6546853" y="2841940"/>
                  <a:ext cx="161967" cy="929965"/>
                </a:xfrm>
                <a:custGeom>
                  <a:avLst/>
                  <a:gdLst>
                    <a:gd name="T0" fmla="*/ 238 w 238"/>
                    <a:gd name="T1" fmla="*/ 47 h 278"/>
                    <a:gd name="T2" fmla="*/ 219 w 238"/>
                    <a:gd name="T3" fmla="*/ 13 h 278"/>
                    <a:gd name="T4" fmla="*/ 186 w 238"/>
                    <a:gd name="T5" fmla="*/ 13 h 278"/>
                    <a:gd name="T6" fmla="*/ 38 w 238"/>
                    <a:gd name="T7" fmla="*/ 278 h 278"/>
                    <a:gd name="T8" fmla="*/ 0 w 238"/>
                    <a:gd name="T9" fmla="*/ 230 h 278"/>
                    <a:gd name="T10" fmla="*/ 0 w 238"/>
                    <a:gd name="T11" fmla="*/ 60 h 278"/>
                    <a:gd name="connsiteX0" fmla="*/ 9202 w 9202"/>
                    <a:gd name="connsiteY0" fmla="*/ 351 h 9883"/>
                    <a:gd name="connsiteX1" fmla="*/ 7815 w 9202"/>
                    <a:gd name="connsiteY1" fmla="*/ 351 h 9883"/>
                    <a:gd name="connsiteX2" fmla="*/ 1597 w 9202"/>
                    <a:gd name="connsiteY2" fmla="*/ 9883 h 9883"/>
                    <a:gd name="connsiteX3" fmla="*/ 0 w 9202"/>
                    <a:gd name="connsiteY3" fmla="*/ 8156 h 9883"/>
                    <a:gd name="connsiteX4" fmla="*/ 0 w 9202"/>
                    <a:gd name="connsiteY4" fmla="*/ 2041 h 9883"/>
                    <a:gd name="connsiteX0-1" fmla="*/ 8493 w 8493"/>
                    <a:gd name="connsiteY0-2" fmla="*/ 0 h 9645"/>
                    <a:gd name="connsiteX1-3" fmla="*/ 1735 w 8493"/>
                    <a:gd name="connsiteY1-4" fmla="*/ 9645 h 9645"/>
                    <a:gd name="connsiteX2-5" fmla="*/ 0 w 8493"/>
                    <a:gd name="connsiteY2-6" fmla="*/ 7898 h 9645"/>
                    <a:gd name="connsiteX3-7" fmla="*/ 0 w 8493"/>
                    <a:gd name="connsiteY3-8" fmla="*/ 1710 h 9645"/>
                    <a:gd name="connsiteX0-9" fmla="*/ 2043 w 2043"/>
                    <a:gd name="connsiteY0-10" fmla="*/ 8227 h 8227"/>
                    <a:gd name="connsiteX1-11" fmla="*/ 0 w 2043"/>
                    <a:gd name="connsiteY1-12" fmla="*/ 6416 h 8227"/>
                    <a:gd name="connsiteX2-13" fmla="*/ 0 w 2043"/>
                    <a:gd name="connsiteY2-14" fmla="*/ 0 h 822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043" h="8227">
                      <a:moveTo>
                        <a:pt x="2043" y="8227"/>
                      </a:moveTo>
                      <a:cubicBezTo>
                        <a:pt x="914" y="8076"/>
                        <a:pt x="0" y="7322"/>
                        <a:pt x="0" y="6416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08" name="Freeform 43"/>
                <p:cNvSpPr/>
                <p:nvPr/>
              </p:nvSpPr>
              <p:spPr bwMode="auto">
                <a:xfrm>
                  <a:off x="6546854" y="1989140"/>
                  <a:ext cx="1884363" cy="1484314"/>
                </a:xfrm>
                <a:custGeom>
                  <a:avLst/>
                  <a:gdLst>
                    <a:gd name="T0" fmla="*/ 0 w 442"/>
                    <a:gd name="T1" fmla="*/ 72 h 348"/>
                    <a:gd name="T2" fmla="*/ 0 w 442"/>
                    <a:gd name="T3" fmla="*/ 49 h 348"/>
                    <a:gd name="T4" fmla="*/ 46 w 442"/>
                    <a:gd name="T5" fmla="*/ 0 h 348"/>
                    <a:gd name="T6" fmla="*/ 395 w 442"/>
                    <a:gd name="T7" fmla="*/ 0 h 348"/>
                    <a:gd name="T8" fmla="*/ 442 w 442"/>
                    <a:gd name="T9" fmla="*/ 49 h 348"/>
                    <a:gd name="T10" fmla="*/ 442 w 442"/>
                    <a:gd name="T11" fmla="*/ 348 h 348"/>
                    <a:gd name="T12" fmla="*/ 410 w 442"/>
                    <a:gd name="T13" fmla="*/ 291 h 348"/>
                    <a:gd name="connsiteX0" fmla="*/ 0 w 10000"/>
                    <a:gd name="connsiteY0" fmla="*/ 2069 h 10000"/>
                    <a:gd name="connsiteX1" fmla="*/ 0 w 10000"/>
                    <a:gd name="connsiteY1" fmla="*/ 1408 h 10000"/>
                    <a:gd name="connsiteX2" fmla="*/ 1041 w 10000"/>
                    <a:gd name="connsiteY2" fmla="*/ 0 h 10000"/>
                    <a:gd name="connsiteX3" fmla="*/ 8937 w 10000"/>
                    <a:gd name="connsiteY3" fmla="*/ 0 h 10000"/>
                    <a:gd name="connsiteX4" fmla="*/ 10000 w 10000"/>
                    <a:gd name="connsiteY4" fmla="*/ 1408 h 10000"/>
                    <a:gd name="connsiteX5" fmla="*/ 10000 w 10000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0" h="10000">
                      <a:moveTo>
                        <a:pt x="0" y="2069"/>
                      </a:moveTo>
                      <a:lnTo>
                        <a:pt x="0" y="1408"/>
                      </a:lnTo>
                      <a:cubicBezTo>
                        <a:pt x="0" y="632"/>
                        <a:pt x="475" y="0"/>
                        <a:pt x="1041" y="0"/>
                      </a:cubicBezTo>
                      <a:lnTo>
                        <a:pt x="8937" y="0"/>
                      </a:lnTo>
                      <a:cubicBezTo>
                        <a:pt x="9525" y="0"/>
                        <a:pt x="10000" y="632"/>
                        <a:pt x="10000" y="1408"/>
                      </a:cubicBezTo>
                      <a:lnTo>
                        <a:pt x="10000" y="1000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</p:grpSp>
        </p:grpSp>
        <p:sp>
          <p:nvSpPr>
            <p:cNvPr id="101" name="文本框 100"/>
            <p:cNvSpPr txBox="1"/>
            <p:nvPr/>
          </p:nvSpPr>
          <p:spPr>
            <a:xfrm>
              <a:off x="6690340" y="1498160"/>
              <a:ext cx="621393" cy="49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09" name="PA_库_组合 108"/>
          <p:cNvGrpSpPr/>
          <p:nvPr>
            <p:custDataLst>
              <p:tags r:id="rId4"/>
            </p:custDataLst>
          </p:nvPr>
        </p:nvGrpSpPr>
        <p:grpSpPr>
          <a:xfrm>
            <a:off x="1182990" y="4934715"/>
            <a:ext cx="869947" cy="812318"/>
            <a:chOff x="6546853" y="1310911"/>
            <a:chExt cx="939797" cy="877541"/>
          </a:xfrm>
        </p:grpSpPr>
        <p:grpSp>
          <p:nvGrpSpPr>
            <p:cNvPr id="110" name="组合 109"/>
            <p:cNvGrpSpPr/>
            <p:nvPr/>
          </p:nvGrpSpPr>
          <p:grpSpPr>
            <a:xfrm>
              <a:off x="6546853" y="1310911"/>
              <a:ext cx="939797" cy="877541"/>
              <a:chOff x="6546853" y="1989140"/>
              <a:chExt cx="2046442" cy="1910878"/>
            </a:xfrm>
          </p:grpSpPr>
          <p:sp>
            <p:nvSpPr>
              <p:cNvPr id="112" name="矩形: 圆角 111"/>
              <p:cNvSpPr/>
              <p:nvPr/>
            </p:nvSpPr>
            <p:spPr>
              <a:xfrm>
                <a:off x="6686756" y="2086134"/>
                <a:ext cx="1906539" cy="181388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>
                <a:off x="6546853" y="1989140"/>
                <a:ext cx="1884364" cy="1785939"/>
                <a:chOff x="6546853" y="1989140"/>
                <a:chExt cx="1884364" cy="1785939"/>
              </a:xfrm>
            </p:grpSpPr>
            <p:sp>
              <p:nvSpPr>
                <p:cNvPr id="114" name="Freeform 31"/>
                <p:cNvSpPr/>
                <p:nvPr/>
              </p:nvSpPr>
              <p:spPr bwMode="auto">
                <a:xfrm>
                  <a:off x="6708779" y="3473454"/>
                  <a:ext cx="1722438" cy="301625"/>
                </a:xfrm>
                <a:custGeom>
                  <a:avLst/>
                  <a:gdLst>
                    <a:gd name="T0" fmla="*/ 404 w 404"/>
                    <a:gd name="T1" fmla="*/ 0 h 71"/>
                    <a:gd name="T2" fmla="*/ 404 w 404"/>
                    <a:gd name="T3" fmla="*/ 22 h 71"/>
                    <a:gd name="T4" fmla="*/ 357 w 404"/>
                    <a:gd name="T5" fmla="*/ 71 h 71"/>
                    <a:gd name="T6" fmla="*/ 8 w 404"/>
                    <a:gd name="T7" fmla="*/ 71 h 71"/>
                    <a:gd name="T8" fmla="*/ 0 w 404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4" h="71">
                      <a:moveTo>
                        <a:pt x="404" y="0"/>
                      </a:moveTo>
                      <a:cubicBezTo>
                        <a:pt x="404" y="22"/>
                        <a:pt x="404" y="22"/>
                        <a:pt x="404" y="22"/>
                      </a:cubicBezTo>
                      <a:cubicBezTo>
                        <a:pt x="404" y="49"/>
                        <a:pt x="383" y="71"/>
                        <a:pt x="357" y="71"/>
                      </a:cubicBezTo>
                      <a:cubicBezTo>
                        <a:pt x="8" y="71"/>
                        <a:pt x="8" y="71"/>
                        <a:pt x="8" y="71"/>
                      </a:cubicBezTo>
                      <a:cubicBezTo>
                        <a:pt x="6" y="71"/>
                        <a:pt x="3" y="70"/>
                        <a:pt x="0" y="70"/>
                      </a:cubicBez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15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7518404" y="3775079"/>
                  <a:ext cx="328613" cy="0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16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6546854" y="2547940"/>
                  <a:ext cx="0" cy="136525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17" name="Freeform 45"/>
                <p:cNvSpPr/>
                <p:nvPr/>
              </p:nvSpPr>
              <p:spPr bwMode="auto">
                <a:xfrm>
                  <a:off x="6546853" y="2841940"/>
                  <a:ext cx="161967" cy="929965"/>
                </a:xfrm>
                <a:custGeom>
                  <a:avLst/>
                  <a:gdLst>
                    <a:gd name="T0" fmla="*/ 238 w 238"/>
                    <a:gd name="T1" fmla="*/ 47 h 278"/>
                    <a:gd name="T2" fmla="*/ 219 w 238"/>
                    <a:gd name="T3" fmla="*/ 13 h 278"/>
                    <a:gd name="T4" fmla="*/ 186 w 238"/>
                    <a:gd name="T5" fmla="*/ 13 h 278"/>
                    <a:gd name="T6" fmla="*/ 38 w 238"/>
                    <a:gd name="T7" fmla="*/ 278 h 278"/>
                    <a:gd name="T8" fmla="*/ 0 w 238"/>
                    <a:gd name="T9" fmla="*/ 230 h 278"/>
                    <a:gd name="T10" fmla="*/ 0 w 238"/>
                    <a:gd name="T11" fmla="*/ 60 h 278"/>
                    <a:gd name="connsiteX0" fmla="*/ 9202 w 9202"/>
                    <a:gd name="connsiteY0" fmla="*/ 351 h 9883"/>
                    <a:gd name="connsiteX1" fmla="*/ 7815 w 9202"/>
                    <a:gd name="connsiteY1" fmla="*/ 351 h 9883"/>
                    <a:gd name="connsiteX2" fmla="*/ 1597 w 9202"/>
                    <a:gd name="connsiteY2" fmla="*/ 9883 h 9883"/>
                    <a:gd name="connsiteX3" fmla="*/ 0 w 9202"/>
                    <a:gd name="connsiteY3" fmla="*/ 8156 h 9883"/>
                    <a:gd name="connsiteX4" fmla="*/ 0 w 9202"/>
                    <a:gd name="connsiteY4" fmla="*/ 2041 h 9883"/>
                    <a:gd name="connsiteX0-1" fmla="*/ 8493 w 8493"/>
                    <a:gd name="connsiteY0-2" fmla="*/ 0 h 9645"/>
                    <a:gd name="connsiteX1-3" fmla="*/ 1735 w 8493"/>
                    <a:gd name="connsiteY1-4" fmla="*/ 9645 h 9645"/>
                    <a:gd name="connsiteX2-5" fmla="*/ 0 w 8493"/>
                    <a:gd name="connsiteY2-6" fmla="*/ 7898 h 9645"/>
                    <a:gd name="connsiteX3-7" fmla="*/ 0 w 8493"/>
                    <a:gd name="connsiteY3-8" fmla="*/ 1710 h 9645"/>
                    <a:gd name="connsiteX0-9" fmla="*/ 2043 w 2043"/>
                    <a:gd name="connsiteY0-10" fmla="*/ 8227 h 8227"/>
                    <a:gd name="connsiteX1-11" fmla="*/ 0 w 2043"/>
                    <a:gd name="connsiteY1-12" fmla="*/ 6416 h 8227"/>
                    <a:gd name="connsiteX2-13" fmla="*/ 0 w 2043"/>
                    <a:gd name="connsiteY2-14" fmla="*/ 0 h 822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043" h="8227">
                      <a:moveTo>
                        <a:pt x="2043" y="8227"/>
                      </a:moveTo>
                      <a:cubicBezTo>
                        <a:pt x="914" y="8076"/>
                        <a:pt x="0" y="7322"/>
                        <a:pt x="0" y="6416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118" name="Freeform 43"/>
                <p:cNvSpPr/>
                <p:nvPr/>
              </p:nvSpPr>
              <p:spPr bwMode="auto">
                <a:xfrm>
                  <a:off x="6546854" y="1989140"/>
                  <a:ext cx="1884363" cy="1484314"/>
                </a:xfrm>
                <a:custGeom>
                  <a:avLst/>
                  <a:gdLst>
                    <a:gd name="T0" fmla="*/ 0 w 442"/>
                    <a:gd name="T1" fmla="*/ 72 h 348"/>
                    <a:gd name="T2" fmla="*/ 0 w 442"/>
                    <a:gd name="T3" fmla="*/ 49 h 348"/>
                    <a:gd name="T4" fmla="*/ 46 w 442"/>
                    <a:gd name="T5" fmla="*/ 0 h 348"/>
                    <a:gd name="T6" fmla="*/ 395 w 442"/>
                    <a:gd name="T7" fmla="*/ 0 h 348"/>
                    <a:gd name="T8" fmla="*/ 442 w 442"/>
                    <a:gd name="T9" fmla="*/ 49 h 348"/>
                    <a:gd name="T10" fmla="*/ 442 w 442"/>
                    <a:gd name="T11" fmla="*/ 348 h 348"/>
                    <a:gd name="T12" fmla="*/ 410 w 442"/>
                    <a:gd name="T13" fmla="*/ 291 h 348"/>
                    <a:gd name="connsiteX0" fmla="*/ 0 w 10000"/>
                    <a:gd name="connsiteY0" fmla="*/ 2069 h 10000"/>
                    <a:gd name="connsiteX1" fmla="*/ 0 w 10000"/>
                    <a:gd name="connsiteY1" fmla="*/ 1408 h 10000"/>
                    <a:gd name="connsiteX2" fmla="*/ 1041 w 10000"/>
                    <a:gd name="connsiteY2" fmla="*/ 0 h 10000"/>
                    <a:gd name="connsiteX3" fmla="*/ 8937 w 10000"/>
                    <a:gd name="connsiteY3" fmla="*/ 0 h 10000"/>
                    <a:gd name="connsiteX4" fmla="*/ 10000 w 10000"/>
                    <a:gd name="connsiteY4" fmla="*/ 1408 h 10000"/>
                    <a:gd name="connsiteX5" fmla="*/ 10000 w 10000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0" h="10000">
                      <a:moveTo>
                        <a:pt x="0" y="2069"/>
                      </a:moveTo>
                      <a:lnTo>
                        <a:pt x="0" y="1408"/>
                      </a:lnTo>
                      <a:cubicBezTo>
                        <a:pt x="0" y="632"/>
                        <a:pt x="475" y="0"/>
                        <a:pt x="1041" y="0"/>
                      </a:cubicBezTo>
                      <a:lnTo>
                        <a:pt x="8937" y="0"/>
                      </a:lnTo>
                      <a:cubicBezTo>
                        <a:pt x="9525" y="0"/>
                        <a:pt x="10000" y="632"/>
                        <a:pt x="10000" y="1408"/>
                      </a:cubicBezTo>
                      <a:lnTo>
                        <a:pt x="10000" y="1000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</p:grpSp>
        </p:grpSp>
        <p:sp>
          <p:nvSpPr>
            <p:cNvPr id="111" name="文本框 110"/>
            <p:cNvSpPr txBox="1"/>
            <p:nvPr/>
          </p:nvSpPr>
          <p:spPr>
            <a:xfrm>
              <a:off x="6690340" y="1498160"/>
              <a:ext cx="621393" cy="49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9" name="PA_库_矩形 118"/>
          <p:cNvSpPr/>
          <p:nvPr>
            <p:custDataLst>
              <p:tags r:id="rId5"/>
            </p:custDataLst>
          </p:nvPr>
        </p:nvSpPr>
        <p:spPr>
          <a:xfrm>
            <a:off x="2498124" y="1956183"/>
            <a:ext cx="247412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一夜爆火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20" name="PA_库_矩形 119"/>
          <p:cNvSpPr/>
          <p:nvPr>
            <p:custDataLst>
              <p:tags r:id="rId6"/>
            </p:custDataLst>
          </p:nvPr>
        </p:nvSpPr>
        <p:spPr>
          <a:xfrm>
            <a:off x="2327910" y="2971165"/>
            <a:ext cx="2936240" cy="902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年轻人的新宠”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1" name="PA_库_矩形 120"/>
          <p:cNvSpPr/>
          <p:nvPr>
            <p:custDataLst>
              <p:tags r:id="rId7"/>
            </p:custDataLst>
          </p:nvPr>
        </p:nvSpPr>
        <p:spPr>
          <a:xfrm>
            <a:off x="2498124" y="4022644"/>
            <a:ext cx="247412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buClrTx/>
              <a:buSzTx/>
              <a:buFontTx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“市场痛点”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22" name="PA_库_矩形 121"/>
          <p:cNvSpPr/>
          <p:nvPr>
            <p:custDataLst>
              <p:tags r:id="rId8"/>
            </p:custDataLst>
          </p:nvPr>
        </p:nvSpPr>
        <p:spPr>
          <a:xfrm>
            <a:off x="2498124" y="5078074"/>
            <a:ext cx="24482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“市场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前景”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9"/>
          <a:stretch>
            <a:fillRect/>
          </a:stretch>
        </p:blipFill>
        <p:spPr>
          <a:xfrm>
            <a:off x="6193155" y="2393950"/>
            <a:ext cx="4374515" cy="2713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utoUpdateAnimBg="0"/>
      <p:bldP spid="120" grpId="0" autoUpdateAnimBg="0"/>
      <p:bldP spid="121" grpId="0" autoUpdateAnimBg="0"/>
      <p:bldP spid="12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02335" y="1457960"/>
            <a:ext cx="2312035" cy="49510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9" name="PA_库_组合 78"/>
          <p:cNvGrpSpPr/>
          <p:nvPr>
            <p:custDataLst>
              <p:tags r:id="rId2"/>
            </p:custDataLst>
          </p:nvPr>
        </p:nvGrpSpPr>
        <p:grpSpPr>
          <a:xfrm>
            <a:off x="624190" y="434941"/>
            <a:ext cx="869947" cy="812318"/>
            <a:chOff x="6546853" y="1310911"/>
            <a:chExt cx="939797" cy="877541"/>
          </a:xfrm>
        </p:grpSpPr>
        <p:grpSp>
          <p:nvGrpSpPr>
            <p:cNvPr id="80" name="组合 79"/>
            <p:cNvGrpSpPr/>
            <p:nvPr/>
          </p:nvGrpSpPr>
          <p:grpSpPr>
            <a:xfrm>
              <a:off x="6546853" y="1310911"/>
              <a:ext cx="939797" cy="877541"/>
              <a:chOff x="6546853" y="1989140"/>
              <a:chExt cx="2046442" cy="1910878"/>
            </a:xfrm>
          </p:grpSpPr>
          <p:sp>
            <p:nvSpPr>
              <p:cNvPr id="82" name="矩形: 圆角 81"/>
              <p:cNvSpPr/>
              <p:nvPr>
                <p:custDataLst>
                  <p:tags r:id="rId3"/>
                </p:custDataLst>
              </p:nvPr>
            </p:nvSpPr>
            <p:spPr>
              <a:xfrm>
                <a:off x="6686756" y="2086134"/>
                <a:ext cx="1906539" cy="181388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6546853" y="1989140"/>
                <a:ext cx="1884364" cy="1785939"/>
                <a:chOff x="6546853" y="1989140"/>
                <a:chExt cx="1884364" cy="1785939"/>
              </a:xfrm>
            </p:grpSpPr>
            <p:sp>
              <p:nvSpPr>
                <p:cNvPr id="84" name="Freeform 31"/>
                <p:cNvSpPr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708779" y="3473454"/>
                  <a:ext cx="1722438" cy="301625"/>
                </a:xfrm>
                <a:custGeom>
                  <a:avLst/>
                  <a:gdLst>
                    <a:gd name="T0" fmla="*/ 404 w 404"/>
                    <a:gd name="T1" fmla="*/ 0 h 71"/>
                    <a:gd name="T2" fmla="*/ 404 w 404"/>
                    <a:gd name="T3" fmla="*/ 22 h 71"/>
                    <a:gd name="T4" fmla="*/ 357 w 404"/>
                    <a:gd name="T5" fmla="*/ 71 h 71"/>
                    <a:gd name="T6" fmla="*/ 8 w 404"/>
                    <a:gd name="T7" fmla="*/ 71 h 71"/>
                    <a:gd name="T8" fmla="*/ 0 w 404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4" h="71">
                      <a:moveTo>
                        <a:pt x="404" y="0"/>
                      </a:moveTo>
                      <a:cubicBezTo>
                        <a:pt x="404" y="22"/>
                        <a:pt x="404" y="22"/>
                        <a:pt x="404" y="22"/>
                      </a:cubicBezTo>
                      <a:cubicBezTo>
                        <a:pt x="404" y="49"/>
                        <a:pt x="383" y="71"/>
                        <a:pt x="357" y="71"/>
                      </a:cubicBezTo>
                      <a:cubicBezTo>
                        <a:pt x="8" y="71"/>
                        <a:pt x="8" y="71"/>
                        <a:pt x="8" y="71"/>
                      </a:cubicBezTo>
                      <a:cubicBezTo>
                        <a:pt x="6" y="71"/>
                        <a:pt x="3" y="70"/>
                        <a:pt x="0" y="70"/>
                      </a:cubicBez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85" name="Line 38"/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 flipH="1">
                  <a:off x="7518404" y="3775079"/>
                  <a:ext cx="328613" cy="0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86" name="Line 44"/>
                <p:cNvSpPr>
                  <a:spLocks noChangeShapeType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 flipV="1">
                  <a:off x="6546854" y="2547940"/>
                  <a:ext cx="0" cy="136525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87" name="Freeform 45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6546853" y="2841940"/>
                  <a:ext cx="161967" cy="929965"/>
                </a:xfrm>
                <a:custGeom>
                  <a:avLst/>
                  <a:gdLst>
                    <a:gd name="T0" fmla="*/ 238 w 238"/>
                    <a:gd name="T1" fmla="*/ 47 h 278"/>
                    <a:gd name="T2" fmla="*/ 219 w 238"/>
                    <a:gd name="T3" fmla="*/ 13 h 278"/>
                    <a:gd name="T4" fmla="*/ 186 w 238"/>
                    <a:gd name="T5" fmla="*/ 13 h 278"/>
                    <a:gd name="T6" fmla="*/ 38 w 238"/>
                    <a:gd name="T7" fmla="*/ 278 h 278"/>
                    <a:gd name="T8" fmla="*/ 0 w 238"/>
                    <a:gd name="T9" fmla="*/ 230 h 278"/>
                    <a:gd name="T10" fmla="*/ 0 w 238"/>
                    <a:gd name="T11" fmla="*/ 60 h 278"/>
                    <a:gd name="connsiteX0" fmla="*/ 9202 w 9202"/>
                    <a:gd name="connsiteY0" fmla="*/ 351 h 9883"/>
                    <a:gd name="connsiteX1" fmla="*/ 7815 w 9202"/>
                    <a:gd name="connsiteY1" fmla="*/ 351 h 9883"/>
                    <a:gd name="connsiteX2" fmla="*/ 1597 w 9202"/>
                    <a:gd name="connsiteY2" fmla="*/ 9883 h 9883"/>
                    <a:gd name="connsiteX3" fmla="*/ 0 w 9202"/>
                    <a:gd name="connsiteY3" fmla="*/ 8156 h 9883"/>
                    <a:gd name="connsiteX4" fmla="*/ 0 w 9202"/>
                    <a:gd name="connsiteY4" fmla="*/ 2041 h 9883"/>
                    <a:gd name="connsiteX0-1" fmla="*/ 8493 w 8493"/>
                    <a:gd name="connsiteY0-2" fmla="*/ 0 h 9645"/>
                    <a:gd name="connsiteX1-3" fmla="*/ 1735 w 8493"/>
                    <a:gd name="connsiteY1-4" fmla="*/ 9645 h 9645"/>
                    <a:gd name="connsiteX2-5" fmla="*/ 0 w 8493"/>
                    <a:gd name="connsiteY2-6" fmla="*/ 7898 h 9645"/>
                    <a:gd name="connsiteX3-7" fmla="*/ 0 w 8493"/>
                    <a:gd name="connsiteY3-8" fmla="*/ 1710 h 9645"/>
                    <a:gd name="connsiteX0-9" fmla="*/ 2043 w 2043"/>
                    <a:gd name="connsiteY0-10" fmla="*/ 8227 h 8227"/>
                    <a:gd name="connsiteX1-11" fmla="*/ 0 w 2043"/>
                    <a:gd name="connsiteY1-12" fmla="*/ 6416 h 8227"/>
                    <a:gd name="connsiteX2-13" fmla="*/ 0 w 2043"/>
                    <a:gd name="connsiteY2-14" fmla="*/ 0 h 822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043" h="8227">
                      <a:moveTo>
                        <a:pt x="2043" y="8227"/>
                      </a:moveTo>
                      <a:cubicBezTo>
                        <a:pt x="914" y="8076"/>
                        <a:pt x="0" y="7322"/>
                        <a:pt x="0" y="6416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88" name="Freeform 43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546854" y="1989140"/>
                  <a:ext cx="1884363" cy="1484314"/>
                </a:xfrm>
                <a:custGeom>
                  <a:avLst/>
                  <a:gdLst>
                    <a:gd name="T0" fmla="*/ 0 w 442"/>
                    <a:gd name="T1" fmla="*/ 72 h 348"/>
                    <a:gd name="T2" fmla="*/ 0 w 442"/>
                    <a:gd name="T3" fmla="*/ 49 h 348"/>
                    <a:gd name="T4" fmla="*/ 46 w 442"/>
                    <a:gd name="T5" fmla="*/ 0 h 348"/>
                    <a:gd name="T6" fmla="*/ 395 w 442"/>
                    <a:gd name="T7" fmla="*/ 0 h 348"/>
                    <a:gd name="T8" fmla="*/ 442 w 442"/>
                    <a:gd name="T9" fmla="*/ 49 h 348"/>
                    <a:gd name="T10" fmla="*/ 442 w 442"/>
                    <a:gd name="T11" fmla="*/ 348 h 348"/>
                    <a:gd name="T12" fmla="*/ 410 w 442"/>
                    <a:gd name="T13" fmla="*/ 291 h 348"/>
                    <a:gd name="connsiteX0" fmla="*/ 0 w 10000"/>
                    <a:gd name="connsiteY0" fmla="*/ 2069 h 10000"/>
                    <a:gd name="connsiteX1" fmla="*/ 0 w 10000"/>
                    <a:gd name="connsiteY1" fmla="*/ 1408 h 10000"/>
                    <a:gd name="connsiteX2" fmla="*/ 1041 w 10000"/>
                    <a:gd name="connsiteY2" fmla="*/ 0 h 10000"/>
                    <a:gd name="connsiteX3" fmla="*/ 8937 w 10000"/>
                    <a:gd name="connsiteY3" fmla="*/ 0 h 10000"/>
                    <a:gd name="connsiteX4" fmla="*/ 10000 w 10000"/>
                    <a:gd name="connsiteY4" fmla="*/ 1408 h 10000"/>
                    <a:gd name="connsiteX5" fmla="*/ 10000 w 10000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0" h="10000">
                      <a:moveTo>
                        <a:pt x="0" y="2069"/>
                      </a:moveTo>
                      <a:lnTo>
                        <a:pt x="0" y="1408"/>
                      </a:lnTo>
                      <a:cubicBezTo>
                        <a:pt x="0" y="632"/>
                        <a:pt x="475" y="0"/>
                        <a:pt x="1041" y="0"/>
                      </a:cubicBezTo>
                      <a:lnTo>
                        <a:pt x="8937" y="0"/>
                      </a:lnTo>
                      <a:cubicBezTo>
                        <a:pt x="9525" y="0"/>
                        <a:pt x="10000" y="632"/>
                        <a:pt x="10000" y="1408"/>
                      </a:cubicBezTo>
                      <a:lnTo>
                        <a:pt x="10000" y="1000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</p:grpSp>
        </p:grpSp>
        <p:sp>
          <p:nvSpPr>
            <p:cNvPr id="81" name="文本框 80"/>
            <p:cNvSpPr txBox="1"/>
            <p:nvPr>
              <p:custDataLst>
                <p:tags r:id="rId9"/>
              </p:custDataLst>
            </p:nvPr>
          </p:nvSpPr>
          <p:spPr>
            <a:xfrm>
              <a:off x="6690340" y="1498160"/>
              <a:ext cx="621393" cy="49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9" name="PA_库_矩形 118"/>
          <p:cNvSpPr/>
          <p:nvPr>
            <p:custDataLst>
              <p:tags r:id="rId10"/>
            </p:custDataLst>
          </p:nvPr>
        </p:nvSpPr>
        <p:spPr>
          <a:xfrm>
            <a:off x="1553845" y="434975"/>
            <a:ext cx="7647305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“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一夜爆火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       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             --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全网累计播放量迅速破亿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933190" y="1457960"/>
            <a:ext cx="2981325" cy="4951095"/>
            <a:chOff x="6194" y="2296"/>
            <a:chExt cx="4780" cy="7701"/>
          </a:xfrm>
        </p:grpSpPr>
        <p:pic>
          <p:nvPicPr>
            <p:cNvPr id="50" name="图片 4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194" y="2296"/>
              <a:ext cx="4781" cy="3624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l="4892" b="2589"/>
            <a:stretch>
              <a:fillRect/>
            </a:stretch>
          </p:blipFill>
          <p:spPr>
            <a:xfrm>
              <a:off x="6382" y="5527"/>
              <a:ext cx="4468" cy="4470"/>
            </a:xfrm>
            <a:prstGeom prst="rect">
              <a:avLst/>
            </a:prstGeom>
          </p:spPr>
        </p:pic>
      </p:grpSp>
      <p:pic>
        <p:nvPicPr>
          <p:cNvPr id="3" name="1679122723782">
            <a:hlinkClick r:id="" action="ppaction://media"/>
          </p:cNvPr>
          <p:cNvPicPr/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915150" y="1766570"/>
            <a:ext cx="4928235" cy="4183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1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库_矩形 5"/>
          <p:cNvSpPr/>
          <p:nvPr>
            <p:custDataLst>
              <p:tags r:id="rId1"/>
            </p:custDataLst>
          </p:nvPr>
        </p:nvSpPr>
        <p:spPr>
          <a:xfrm>
            <a:off x="1872343" y="1727964"/>
            <a:ext cx="2612572" cy="42526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4789714" y="1727964"/>
            <a:ext cx="2612572" cy="425268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27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库_矩形 7"/>
          <p:cNvSpPr/>
          <p:nvPr>
            <p:custDataLst>
              <p:tags r:id="rId3"/>
            </p:custDataLst>
          </p:nvPr>
        </p:nvSpPr>
        <p:spPr>
          <a:xfrm>
            <a:off x="7707085" y="1706191"/>
            <a:ext cx="2612572" cy="4252686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库_矩形 8"/>
          <p:cNvSpPr/>
          <p:nvPr>
            <p:custDataLst>
              <p:tags r:id="rId4"/>
            </p:custDataLst>
          </p:nvPr>
        </p:nvSpPr>
        <p:spPr>
          <a:xfrm>
            <a:off x="1941286" y="1830954"/>
            <a:ext cx="2474686" cy="4046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库_矩形 9"/>
          <p:cNvSpPr/>
          <p:nvPr>
            <p:custDataLst>
              <p:tags r:id="rId5"/>
            </p:custDataLst>
          </p:nvPr>
        </p:nvSpPr>
        <p:spPr>
          <a:xfrm>
            <a:off x="4858657" y="1830954"/>
            <a:ext cx="2474686" cy="4046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库_矩形 10"/>
          <p:cNvSpPr/>
          <p:nvPr>
            <p:custDataLst>
              <p:tags r:id="rId6"/>
            </p:custDataLst>
          </p:nvPr>
        </p:nvSpPr>
        <p:spPr>
          <a:xfrm>
            <a:off x="7776028" y="1830954"/>
            <a:ext cx="2474686" cy="4046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库_矩形 49"/>
          <p:cNvSpPr/>
          <p:nvPr>
            <p:custDataLst>
              <p:tags r:id="rId7"/>
            </p:custDataLst>
          </p:nvPr>
        </p:nvSpPr>
        <p:spPr>
          <a:xfrm>
            <a:off x="2051050" y="3867785"/>
            <a:ext cx="2139950" cy="22650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“开心消消乐”“羊了个羊”“电子木鱼”你一定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都</a:t>
            </a:r>
            <a:r>
              <a:rPr lang="en-US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听说过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110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这些都曾是在疫情期间受到年轻人青睐的小游戏。而它们能火的共同原因就是可以在一定程度上</a:t>
            </a:r>
            <a:r>
              <a:rPr lang="en-US" altLang="zh-CN" sz="1100" b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缓解年轻人的压力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PA_库_圆角矩形 50"/>
          <p:cNvSpPr/>
          <p:nvPr>
            <p:custDataLst>
              <p:tags r:id="rId8"/>
            </p:custDataLst>
          </p:nvPr>
        </p:nvSpPr>
        <p:spPr>
          <a:xfrm>
            <a:off x="5539856" y="3264649"/>
            <a:ext cx="1113143" cy="3289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社交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PA_库_矩形 54"/>
          <p:cNvSpPr/>
          <p:nvPr>
            <p:custDataLst>
              <p:tags r:id="rId9"/>
            </p:custDataLst>
          </p:nvPr>
        </p:nvSpPr>
        <p:spPr>
          <a:xfrm>
            <a:off x="4945239" y="3685687"/>
            <a:ext cx="2231672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由于紧凑的时间安排以及两点一线的生活，使得我们的社交圈变得越来越小，人际互动越来越少，这样的生活模式无法满足归属感的需要。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“共享位置捉迷藏”可以和同学、朋友、甚至是陌生人之间一起参与，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满足了渴望社交的需要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PA_库_圆角矩形 55"/>
          <p:cNvSpPr/>
          <p:nvPr>
            <p:custDataLst>
              <p:tags r:id="rId10"/>
            </p:custDataLst>
          </p:nvPr>
        </p:nvSpPr>
        <p:spPr>
          <a:xfrm>
            <a:off x="2603189" y="3264649"/>
            <a:ext cx="1113143" cy="3289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娱乐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PA_库_矩形 59"/>
          <p:cNvSpPr/>
          <p:nvPr>
            <p:custDataLst>
              <p:tags r:id="rId11"/>
            </p:custDataLst>
          </p:nvPr>
        </p:nvSpPr>
        <p:spPr>
          <a:xfrm>
            <a:off x="7902263" y="3867932"/>
            <a:ext cx="2231672" cy="161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“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共享位置捉迷藏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既将现代科技元素融入游戏，使活动场地更自由开阔，体现出年轻人追赶时代的特性，又保留了最原始的“追逐”趣味，让乐趣回归户外，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用迈开的脚步洗去周身的疲乏。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PA_库_圆角矩形 60"/>
          <p:cNvSpPr/>
          <p:nvPr>
            <p:custDataLst>
              <p:tags r:id="rId12"/>
            </p:custDataLst>
          </p:nvPr>
        </p:nvSpPr>
        <p:spPr>
          <a:xfrm>
            <a:off x="8512328" y="3264649"/>
            <a:ext cx="1113143" cy="3289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运动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screen"/>
          <a:stretch>
            <a:fillRect/>
          </a:stretch>
        </p:blipFill>
        <p:spPr>
          <a:xfrm>
            <a:off x="2522412" y="1896318"/>
            <a:ext cx="1273313" cy="1273313"/>
          </a:xfrm>
          <a:prstGeom prst="rect">
            <a:avLst/>
          </a:prstGeom>
        </p:spPr>
      </p:pic>
      <p:pic>
        <p:nvPicPr>
          <p:cNvPr id="62" name="PA_库_图片 6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screen"/>
          <a:stretch>
            <a:fillRect/>
          </a:stretch>
        </p:blipFill>
        <p:spPr>
          <a:xfrm>
            <a:off x="5459344" y="1924786"/>
            <a:ext cx="1273313" cy="1273313"/>
          </a:xfrm>
          <a:prstGeom prst="rect">
            <a:avLst/>
          </a:prstGeom>
        </p:spPr>
      </p:pic>
      <p:pic>
        <p:nvPicPr>
          <p:cNvPr id="64" name="PA_库_图片 6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screen"/>
          <a:stretch>
            <a:fillRect/>
          </a:stretch>
        </p:blipFill>
        <p:spPr>
          <a:xfrm>
            <a:off x="8376714" y="1920234"/>
            <a:ext cx="1273313" cy="1273313"/>
          </a:xfrm>
          <a:prstGeom prst="rect">
            <a:avLst/>
          </a:prstGeom>
        </p:spPr>
      </p:pic>
      <p:grpSp>
        <p:nvGrpSpPr>
          <p:cNvPr id="89" name="PA_库_组合 88"/>
          <p:cNvGrpSpPr/>
          <p:nvPr>
            <p:custDataLst>
              <p:tags r:id="rId19"/>
            </p:custDataLst>
          </p:nvPr>
        </p:nvGrpSpPr>
        <p:grpSpPr>
          <a:xfrm>
            <a:off x="534655" y="419145"/>
            <a:ext cx="869947" cy="812318"/>
            <a:chOff x="6546853" y="1310911"/>
            <a:chExt cx="939797" cy="877541"/>
          </a:xfrm>
        </p:grpSpPr>
        <p:grpSp>
          <p:nvGrpSpPr>
            <p:cNvPr id="90" name="组合 89"/>
            <p:cNvGrpSpPr/>
            <p:nvPr/>
          </p:nvGrpSpPr>
          <p:grpSpPr>
            <a:xfrm>
              <a:off x="6546853" y="1310911"/>
              <a:ext cx="939797" cy="877541"/>
              <a:chOff x="6546853" y="1989140"/>
              <a:chExt cx="2046442" cy="1910878"/>
            </a:xfrm>
          </p:grpSpPr>
          <p:sp>
            <p:nvSpPr>
              <p:cNvPr id="92" name="矩形: 圆角 91"/>
              <p:cNvSpPr/>
              <p:nvPr>
                <p:custDataLst>
                  <p:tags r:id="rId20"/>
                </p:custDataLst>
              </p:nvPr>
            </p:nvSpPr>
            <p:spPr>
              <a:xfrm>
                <a:off x="6686756" y="2086134"/>
                <a:ext cx="1906539" cy="181388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grpSp>
            <p:nvGrpSpPr>
              <p:cNvPr id="93" name="组合 92"/>
              <p:cNvGrpSpPr/>
              <p:nvPr/>
            </p:nvGrpSpPr>
            <p:grpSpPr>
              <a:xfrm>
                <a:off x="6546853" y="1989140"/>
                <a:ext cx="1884364" cy="1785939"/>
                <a:chOff x="6546853" y="1989140"/>
                <a:chExt cx="1884364" cy="1785939"/>
              </a:xfrm>
            </p:grpSpPr>
            <p:sp>
              <p:nvSpPr>
                <p:cNvPr id="94" name="Freeform 31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6708779" y="3473454"/>
                  <a:ext cx="1722438" cy="301625"/>
                </a:xfrm>
                <a:custGeom>
                  <a:avLst/>
                  <a:gdLst>
                    <a:gd name="T0" fmla="*/ 404 w 404"/>
                    <a:gd name="T1" fmla="*/ 0 h 71"/>
                    <a:gd name="T2" fmla="*/ 404 w 404"/>
                    <a:gd name="T3" fmla="*/ 22 h 71"/>
                    <a:gd name="T4" fmla="*/ 357 w 404"/>
                    <a:gd name="T5" fmla="*/ 71 h 71"/>
                    <a:gd name="T6" fmla="*/ 8 w 404"/>
                    <a:gd name="T7" fmla="*/ 71 h 71"/>
                    <a:gd name="T8" fmla="*/ 0 w 404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4" h="71">
                      <a:moveTo>
                        <a:pt x="404" y="0"/>
                      </a:moveTo>
                      <a:cubicBezTo>
                        <a:pt x="404" y="22"/>
                        <a:pt x="404" y="22"/>
                        <a:pt x="404" y="22"/>
                      </a:cubicBezTo>
                      <a:cubicBezTo>
                        <a:pt x="404" y="49"/>
                        <a:pt x="383" y="71"/>
                        <a:pt x="357" y="71"/>
                      </a:cubicBezTo>
                      <a:cubicBezTo>
                        <a:pt x="8" y="71"/>
                        <a:pt x="8" y="71"/>
                        <a:pt x="8" y="71"/>
                      </a:cubicBezTo>
                      <a:cubicBezTo>
                        <a:pt x="6" y="71"/>
                        <a:pt x="3" y="70"/>
                        <a:pt x="0" y="70"/>
                      </a:cubicBez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95" name="Line 38"/>
                <p:cNvSpPr>
                  <a:spLocks noChangeShapeType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 flipH="1">
                  <a:off x="7518404" y="3775079"/>
                  <a:ext cx="328613" cy="0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96" name="Line 44"/>
                <p:cNvSpPr>
                  <a:spLocks noChangeShapeType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 flipV="1">
                  <a:off x="6546854" y="2547940"/>
                  <a:ext cx="0" cy="136525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97" name="Freeform 45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6546853" y="2841940"/>
                  <a:ext cx="161967" cy="929965"/>
                </a:xfrm>
                <a:custGeom>
                  <a:avLst/>
                  <a:gdLst>
                    <a:gd name="T0" fmla="*/ 238 w 238"/>
                    <a:gd name="T1" fmla="*/ 47 h 278"/>
                    <a:gd name="T2" fmla="*/ 219 w 238"/>
                    <a:gd name="T3" fmla="*/ 13 h 278"/>
                    <a:gd name="T4" fmla="*/ 186 w 238"/>
                    <a:gd name="T5" fmla="*/ 13 h 278"/>
                    <a:gd name="T6" fmla="*/ 38 w 238"/>
                    <a:gd name="T7" fmla="*/ 278 h 278"/>
                    <a:gd name="T8" fmla="*/ 0 w 238"/>
                    <a:gd name="T9" fmla="*/ 230 h 278"/>
                    <a:gd name="T10" fmla="*/ 0 w 238"/>
                    <a:gd name="T11" fmla="*/ 60 h 278"/>
                    <a:gd name="connsiteX0" fmla="*/ 9202 w 9202"/>
                    <a:gd name="connsiteY0" fmla="*/ 351 h 9883"/>
                    <a:gd name="connsiteX1" fmla="*/ 7815 w 9202"/>
                    <a:gd name="connsiteY1" fmla="*/ 351 h 9883"/>
                    <a:gd name="connsiteX2" fmla="*/ 1597 w 9202"/>
                    <a:gd name="connsiteY2" fmla="*/ 9883 h 9883"/>
                    <a:gd name="connsiteX3" fmla="*/ 0 w 9202"/>
                    <a:gd name="connsiteY3" fmla="*/ 8156 h 9883"/>
                    <a:gd name="connsiteX4" fmla="*/ 0 w 9202"/>
                    <a:gd name="connsiteY4" fmla="*/ 2041 h 9883"/>
                    <a:gd name="connsiteX0-1" fmla="*/ 8493 w 8493"/>
                    <a:gd name="connsiteY0-2" fmla="*/ 0 h 9645"/>
                    <a:gd name="connsiteX1-3" fmla="*/ 1735 w 8493"/>
                    <a:gd name="connsiteY1-4" fmla="*/ 9645 h 9645"/>
                    <a:gd name="connsiteX2-5" fmla="*/ 0 w 8493"/>
                    <a:gd name="connsiteY2-6" fmla="*/ 7898 h 9645"/>
                    <a:gd name="connsiteX3-7" fmla="*/ 0 w 8493"/>
                    <a:gd name="connsiteY3-8" fmla="*/ 1710 h 9645"/>
                    <a:gd name="connsiteX0-9" fmla="*/ 2043 w 2043"/>
                    <a:gd name="connsiteY0-10" fmla="*/ 8227 h 8227"/>
                    <a:gd name="connsiteX1-11" fmla="*/ 0 w 2043"/>
                    <a:gd name="connsiteY1-12" fmla="*/ 6416 h 8227"/>
                    <a:gd name="connsiteX2-13" fmla="*/ 0 w 2043"/>
                    <a:gd name="connsiteY2-14" fmla="*/ 0 h 822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043" h="8227">
                      <a:moveTo>
                        <a:pt x="2043" y="8227"/>
                      </a:moveTo>
                      <a:cubicBezTo>
                        <a:pt x="914" y="8076"/>
                        <a:pt x="0" y="7322"/>
                        <a:pt x="0" y="6416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98" name="Freeform 43"/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6546854" y="1989140"/>
                  <a:ext cx="1884363" cy="1484314"/>
                </a:xfrm>
                <a:custGeom>
                  <a:avLst/>
                  <a:gdLst>
                    <a:gd name="T0" fmla="*/ 0 w 442"/>
                    <a:gd name="T1" fmla="*/ 72 h 348"/>
                    <a:gd name="T2" fmla="*/ 0 w 442"/>
                    <a:gd name="T3" fmla="*/ 49 h 348"/>
                    <a:gd name="T4" fmla="*/ 46 w 442"/>
                    <a:gd name="T5" fmla="*/ 0 h 348"/>
                    <a:gd name="T6" fmla="*/ 395 w 442"/>
                    <a:gd name="T7" fmla="*/ 0 h 348"/>
                    <a:gd name="T8" fmla="*/ 442 w 442"/>
                    <a:gd name="T9" fmla="*/ 49 h 348"/>
                    <a:gd name="T10" fmla="*/ 442 w 442"/>
                    <a:gd name="T11" fmla="*/ 348 h 348"/>
                    <a:gd name="T12" fmla="*/ 410 w 442"/>
                    <a:gd name="T13" fmla="*/ 291 h 348"/>
                    <a:gd name="connsiteX0" fmla="*/ 0 w 10000"/>
                    <a:gd name="connsiteY0" fmla="*/ 2069 h 10000"/>
                    <a:gd name="connsiteX1" fmla="*/ 0 w 10000"/>
                    <a:gd name="connsiteY1" fmla="*/ 1408 h 10000"/>
                    <a:gd name="connsiteX2" fmla="*/ 1041 w 10000"/>
                    <a:gd name="connsiteY2" fmla="*/ 0 h 10000"/>
                    <a:gd name="connsiteX3" fmla="*/ 8937 w 10000"/>
                    <a:gd name="connsiteY3" fmla="*/ 0 h 10000"/>
                    <a:gd name="connsiteX4" fmla="*/ 10000 w 10000"/>
                    <a:gd name="connsiteY4" fmla="*/ 1408 h 10000"/>
                    <a:gd name="connsiteX5" fmla="*/ 10000 w 10000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0" h="10000">
                      <a:moveTo>
                        <a:pt x="0" y="2069"/>
                      </a:moveTo>
                      <a:lnTo>
                        <a:pt x="0" y="1408"/>
                      </a:lnTo>
                      <a:cubicBezTo>
                        <a:pt x="0" y="632"/>
                        <a:pt x="475" y="0"/>
                        <a:pt x="1041" y="0"/>
                      </a:cubicBezTo>
                      <a:lnTo>
                        <a:pt x="8937" y="0"/>
                      </a:lnTo>
                      <a:cubicBezTo>
                        <a:pt x="9525" y="0"/>
                        <a:pt x="10000" y="632"/>
                        <a:pt x="10000" y="1408"/>
                      </a:cubicBezTo>
                      <a:lnTo>
                        <a:pt x="10000" y="1000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</p:grpSp>
        </p:grpSp>
        <p:sp>
          <p:nvSpPr>
            <p:cNvPr id="91" name="文本框 90"/>
            <p:cNvSpPr txBox="1"/>
            <p:nvPr>
              <p:custDataLst>
                <p:tags r:id="rId26"/>
              </p:custDataLst>
            </p:nvPr>
          </p:nvSpPr>
          <p:spPr>
            <a:xfrm>
              <a:off x="6690340" y="1498160"/>
              <a:ext cx="621393" cy="49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20" name="PA_库_矩形 119"/>
          <p:cNvSpPr/>
          <p:nvPr>
            <p:custDataLst>
              <p:tags r:id="rId27"/>
            </p:custDataLst>
          </p:nvPr>
        </p:nvSpPr>
        <p:spPr>
          <a:xfrm>
            <a:off x="1548765" y="573405"/>
            <a:ext cx="2936240" cy="902335"/>
          </a:xfrm>
          <a:prstGeom prst="rect">
            <a:avLst/>
          </a:prstGeom>
        </p:spPr>
        <p:txBody>
          <a:bodyPr wrap="square">
            <a:noAutofit/>
          </a:bodyPr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年轻人的新宠”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6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6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50" grpId="0" autoUpdateAnimBg="0"/>
      <p:bldP spid="51" grpId="0" bldLvl="0" animBg="1" autoUpdateAnimBg="0"/>
      <p:bldP spid="55" grpId="0" autoUpdateAnimBg="0"/>
      <p:bldP spid="56" grpId="0" bldLvl="0" animBg="1" autoUpdateAnimBg="0"/>
      <p:bldP spid="60" grpId="0" autoUpdateAnimBg="0"/>
      <p:bldP spid="61" grpId="0" bldLvl="0" animBg="1" autoUpdateAnimBg="0"/>
      <p:bldP spid="12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PA_库_组合 1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643661" y="1806939"/>
            <a:ext cx="579876" cy="610196"/>
            <a:chOff x="3239" y="1524"/>
            <a:chExt cx="1224" cy="1288"/>
          </a:xfrm>
          <a:solidFill>
            <a:schemeClr val="accent1"/>
          </a:solidFill>
        </p:grpSpPr>
        <p:sp>
          <p:nvSpPr>
            <p:cNvPr id="10" name="Freeform 14"/>
            <p:cNvSpPr/>
            <p:nvPr/>
          </p:nvSpPr>
          <p:spPr bwMode="auto">
            <a:xfrm>
              <a:off x="3311" y="2487"/>
              <a:ext cx="1152" cy="325"/>
            </a:xfrm>
            <a:custGeom>
              <a:avLst/>
              <a:gdLst>
                <a:gd name="T0" fmla="*/ 405 w 429"/>
                <a:gd name="T1" fmla="*/ 0 h 121"/>
                <a:gd name="T2" fmla="*/ 414 w 429"/>
                <a:gd name="T3" fmla="*/ 27 h 121"/>
                <a:gd name="T4" fmla="*/ 195 w 429"/>
                <a:gd name="T5" fmla="*/ 105 h 121"/>
                <a:gd name="T6" fmla="*/ 0 w 429"/>
                <a:gd name="T7" fmla="*/ 67 h 121"/>
                <a:gd name="T8" fmla="*/ 211 w 429"/>
                <a:gd name="T9" fmla="*/ 121 h 121"/>
                <a:gd name="T10" fmla="*/ 429 w 429"/>
                <a:gd name="T11" fmla="*/ 42 h 121"/>
                <a:gd name="T12" fmla="*/ 405 w 429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121">
                  <a:moveTo>
                    <a:pt x="405" y="0"/>
                  </a:moveTo>
                  <a:cubicBezTo>
                    <a:pt x="411" y="7"/>
                    <a:pt x="414" y="16"/>
                    <a:pt x="414" y="27"/>
                  </a:cubicBezTo>
                  <a:cubicBezTo>
                    <a:pt x="414" y="86"/>
                    <a:pt x="316" y="105"/>
                    <a:pt x="195" y="105"/>
                  </a:cubicBezTo>
                  <a:cubicBezTo>
                    <a:pt x="110" y="105"/>
                    <a:pt x="36" y="93"/>
                    <a:pt x="0" y="67"/>
                  </a:cubicBezTo>
                  <a:cubicBezTo>
                    <a:pt x="26" y="105"/>
                    <a:pt x="110" y="121"/>
                    <a:pt x="211" y="121"/>
                  </a:cubicBezTo>
                  <a:cubicBezTo>
                    <a:pt x="331" y="121"/>
                    <a:pt x="429" y="101"/>
                    <a:pt x="429" y="42"/>
                  </a:cubicBezTo>
                  <a:cubicBezTo>
                    <a:pt x="429" y="25"/>
                    <a:pt x="421" y="11"/>
                    <a:pt x="4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3290" y="2391"/>
              <a:ext cx="1132" cy="378"/>
            </a:xfrm>
            <a:custGeom>
              <a:avLst/>
              <a:gdLst>
                <a:gd name="T0" fmla="*/ 422 w 422"/>
                <a:gd name="T1" fmla="*/ 63 h 141"/>
                <a:gd name="T2" fmla="*/ 413 w 422"/>
                <a:gd name="T3" fmla="*/ 36 h 141"/>
                <a:gd name="T4" fmla="*/ 219 w 422"/>
                <a:gd name="T5" fmla="*/ 0 h 141"/>
                <a:gd name="T6" fmla="*/ 0 w 422"/>
                <a:gd name="T7" fmla="*/ 78 h 141"/>
                <a:gd name="T8" fmla="*/ 8 w 422"/>
                <a:gd name="T9" fmla="*/ 103 h 141"/>
                <a:gd name="T10" fmla="*/ 203 w 422"/>
                <a:gd name="T11" fmla="*/ 141 h 141"/>
                <a:gd name="T12" fmla="*/ 422 w 422"/>
                <a:gd name="T1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141">
                  <a:moveTo>
                    <a:pt x="422" y="63"/>
                  </a:moveTo>
                  <a:cubicBezTo>
                    <a:pt x="422" y="52"/>
                    <a:pt x="419" y="43"/>
                    <a:pt x="413" y="36"/>
                  </a:cubicBezTo>
                  <a:cubicBezTo>
                    <a:pt x="377" y="9"/>
                    <a:pt x="304" y="0"/>
                    <a:pt x="219" y="0"/>
                  </a:cubicBezTo>
                  <a:cubicBezTo>
                    <a:pt x="98" y="0"/>
                    <a:pt x="0" y="19"/>
                    <a:pt x="0" y="78"/>
                  </a:cubicBezTo>
                  <a:cubicBezTo>
                    <a:pt x="0" y="87"/>
                    <a:pt x="3" y="96"/>
                    <a:pt x="8" y="103"/>
                  </a:cubicBezTo>
                  <a:cubicBezTo>
                    <a:pt x="44" y="129"/>
                    <a:pt x="118" y="141"/>
                    <a:pt x="203" y="141"/>
                  </a:cubicBezTo>
                  <a:cubicBezTo>
                    <a:pt x="324" y="141"/>
                    <a:pt x="422" y="122"/>
                    <a:pt x="42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3239" y="2348"/>
              <a:ext cx="1173" cy="421"/>
            </a:xfrm>
            <a:custGeom>
              <a:avLst/>
              <a:gdLst>
                <a:gd name="T0" fmla="*/ 324 w 437"/>
                <a:gd name="T1" fmla="*/ 151 h 157"/>
                <a:gd name="T2" fmla="*/ 218 w 437"/>
                <a:gd name="T3" fmla="*/ 157 h 157"/>
                <a:gd name="T4" fmla="*/ 0 w 437"/>
                <a:gd name="T5" fmla="*/ 79 h 157"/>
                <a:gd name="T6" fmla="*/ 218 w 437"/>
                <a:gd name="T7" fmla="*/ 0 h 157"/>
                <a:gd name="T8" fmla="*/ 437 w 437"/>
                <a:gd name="T9" fmla="*/ 79 h 157"/>
                <a:gd name="T10" fmla="*/ 419 w 437"/>
                <a:gd name="T11" fmla="*/ 11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57">
                  <a:moveTo>
                    <a:pt x="324" y="151"/>
                  </a:moveTo>
                  <a:cubicBezTo>
                    <a:pt x="293" y="155"/>
                    <a:pt x="257" y="157"/>
                    <a:pt x="218" y="157"/>
                  </a:cubicBezTo>
                  <a:cubicBezTo>
                    <a:pt x="98" y="157"/>
                    <a:pt x="0" y="134"/>
                    <a:pt x="0" y="79"/>
                  </a:cubicBezTo>
                  <a:cubicBezTo>
                    <a:pt x="0" y="19"/>
                    <a:pt x="98" y="0"/>
                    <a:pt x="218" y="0"/>
                  </a:cubicBezTo>
                  <a:cubicBezTo>
                    <a:pt x="339" y="0"/>
                    <a:pt x="437" y="19"/>
                    <a:pt x="437" y="79"/>
                  </a:cubicBezTo>
                  <a:cubicBezTo>
                    <a:pt x="437" y="94"/>
                    <a:pt x="430" y="106"/>
                    <a:pt x="419" y="116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4167" y="2715"/>
              <a:ext cx="94" cy="27"/>
            </a:xfrm>
            <a:custGeom>
              <a:avLst/>
              <a:gdLst>
                <a:gd name="T0" fmla="*/ 35 w 35"/>
                <a:gd name="T1" fmla="*/ 0 h 10"/>
                <a:gd name="T2" fmla="*/ 0 w 35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10">
                  <a:moveTo>
                    <a:pt x="35" y="0"/>
                  </a:moveTo>
                  <a:cubicBezTo>
                    <a:pt x="24" y="4"/>
                    <a:pt x="12" y="7"/>
                    <a:pt x="0" y="1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3827" y="1666"/>
              <a:ext cx="416" cy="934"/>
            </a:xfrm>
            <a:custGeom>
              <a:avLst/>
              <a:gdLst>
                <a:gd name="T0" fmla="*/ 106 w 155"/>
                <a:gd name="T1" fmla="*/ 0 h 348"/>
                <a:gd name="T2" fmla="*/ 139 w 155"/>
                <a:gd name="T3" fmla="*/ 91 h 348"/>
                <a:gd name="T4" fmla="*/ 0 w 155"/>
                <a:gd name="T5" fmla="*/ 331 h 348"/>
                <a:gd name="T6" fmla="*/ 15 w 155"/>
                <a:gd name="T7" fmla="*/ 348 h 348"/>
                <a:gd name="T8" fmla="*/ 155 w 155"/>
                <a:gd name="T9" fmla="*/ 106 h 348"/>
                <a:gd name="T10" fmla="*/ 106 w 155"/>
                <a:gd name="T11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48">
                  <a:moveTo>
                    <a:pt x="106" y="0"/>
                  </a:moveTo>
                  <a:cubicBezTo>
                    <a:pt x="126" y="24"/>
                    <a:pt x="139" y="56"/>
                    <a:pt x="139" y="91"/>
                  </a:cubicBezTo>
                  <a:cubicBezTo>
                    <a:pt x="139" y="164"/>
                    <a:pt x="14" y="317"/>
                    <a:pt x="0" y="331"/>
                  </a:cubicBezTo>
                  <a:cubicBezTo>
                    <a:pt x="9" y="342"/>
                    <a:pt x="15" y="348"/>
                    <a:pt x="15" y="348"/>
                  </a:cubicBezTo>
                  <a:cubicBezTo>
                    <a:pt x="17" y="348"/>
                    <a:pt x="155" y="183"/>
                    <a:pt x="155" y="106"/>
                  </a:cubicBezTo>
                  <a:cubicBezTo>
                    <a:pt x="155" y="64"/>
                    <a:pt x="136" y="26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3491" y="1578"/>
              <a:ext cx="709" cy="976"/>
            </a:xfrm>
            <a:custGeom>
              <a:avLst/>
              <a:gdLst>
                <a:gd name="T0" fmla="*/ 231 w 264"/>
                <a:gd name="T1" fmla="*/ 33 h 364"/>
                <a:gd name="T2" fmla="*/ 140 w 264"/>
                <a:gd name="T3" fmla="*/ 0 h 364"/>
                <a:gd name="T4" fmla="*/ 0 w 264"/>
                <a:gd name="T5" fmla="*/ 139 h 364"/>
                <a:gd name="T6" fmla="*/ 125 w 264"/>
                <a:gd name="T7" fmla="*/ 364 h 364"/>
                <a:gd name="T8" fmla="*/ 264 w 264"/>
                <a:gd name="T9" fmla="*/ 124 h 364"/>
                <a:gd name="T10" fmla="*/ 231 w 264"/>
                <a:gd name="T11" fmla="*/ 3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364">
                  <a:moveTo>
                    <a:pt x="231" y="33"/>
                  </a:moveTo>
                  <a:cubicBezTo>
                    <a:pt x="206" y="12"/>
                    <a:pt x="174" y="0"/>
                    <a:pt x="140" y="0"/>
                  </a:cubicBezTo>
                  <a:cubicBezTo>
                    <a:pt x="63" y="0"/>
                    <a:pt x="0" y="62"/>
                    <a:pt x="0" y="139"/>
                  </a:cubicBezTo>
                  <a:cubicBezTo>
                    <a:pt x="0" y="201"/>
                    <a:pt x="90" y="320"/>
                    <a:pt x="125" y="364"/>
                  </a:cubicBezTo>
                  <a:cubicBezTo>
                    <a:pt x="139" y="350"/>
                    <a:pt x="264" y="197"/>
                    <a:pt x="264" y="124"/>
                  </a:cubicBezTo>
                  <a:cubicBezTo>
                    <a:pt x="264" y="89"/>
                    <a:pt x="251" y="57"/>
                    <a:pt x="2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3526" y="1524"/>
              <a:ext cx="674" cy="542"/>
            </a:xfrm>
            <a:custGeom>
              <a:avLst/>
              <a:gdLst>
                <a:gd name="T0" fmla="*/ 0 w 251"/>
                <a:gd name="T1" fmla="*/ 54 h 202"/>
                <a:gd name="T2" fmla="*/ 111 w 251"/>
                <a:gd name="T3" fmla="*/ 0 h 202"/>
                <a:gd name="T4" fmla="*/ 251 w 251"/>
                <a:gd name="T5" fmla="*/ 140 h 202"/>
                <a:gd name="T6" fmla="*/ 233 w 251"/>
                <a:gd name="T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02">
                  <a:moveTo>
                    <a:pt x="0" y="54"/>
                  </a:moveTo>
                  <a:cubicBezTo>
                    <a:pt x="26" y="21"/>
                    <a:pt x="66" y="0"/>
                    <a:pt x="111" y="0"/>
                  </a:cubicBezTo>
                  <a:cubicBezTo>
                    <a:pt x="188" y="0"/>
                    <a:pt x="251" y="62"/>
                    <a:pt x="251" y="140"/>
                  </a:cubicBezTo>
                  <a:cubicBezTo>
                    <a:pt x="251" y="157"/>
                    <a:pt x="244" y="179"/>
                    <a:pt x="233" y="202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3472" y="1717"/>
              <a:ext cx="25" cy="51"/>
            </a:xfrm>
            <a:custGeom>
              <a:avLst/>
              <a:gdLst>
                <a:gd name="T0" fmla="*/ 0 w 9"/>
                <a:gd name="T1" fmla="*/ 19 h 19"/>
                <a:gd name="T2" fmla="*/ 9 w 9"/>
                <a:gd name="T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5" y="6"/>
                    <a:pt x="9" y="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3448" y="1859"/>
              <a:ext cx="550" cy="690"/>
            </a:xfrm>
            <a:custGeom>
              <a:avLst/>
              <a:gdLst>
                <a:gd name="T0" fmla="*/ 205 w 205"/>
                <a:gd name="T1" fmla="*/ 174 h 257"/>
                <a:gd name="T2" fmla="*/ 140 w 205"/>
                <a:gd name="T3" fmla="*/ 257 h 257"/>
                <a:gd name="T4" fmla="*/ 0 w 205"/>
                <a:gd name="T5" fmla="*/ 15 h 257"/>
                <a:gd name="T6" fmla="*/ 1 w 205"/>
                <a:gd name="T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" h="257">
                  <a:moveTo>
                    <a:pt x="205" y="174"/>
                  </a:moveTo>
                  <a:cubicBezTo>
                    <a:pt x="172" y="220"/>
                    <a:pt x="141" y="257"/>
                    <a:pt x="140" y="257"/>
                  </a:cubicBezTo>
                  <a:cubicBezTo>
                    <a:pt x="138" y="257"/>
                    <a:pt x="0" y="92"/>
                    <a:pt x="0" y="15"/>
                  </a:cubicBezTo>
                  <a:cubicBezTo>
                    <a:pt x="0" y="10"/>
                    <a:pt x="1" y="5"/>
                    <a:pt x="1" y="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4036" y="2189"/>
              <a:ext cx="51" cy="81"/>
            </a:xfrm>
            <a:custGeom>
              <a:avLst/>
              <a:gdLst>
                <a:gd name="T0" fmla="*/ 19 w 19"/>
                <a:gd name="T1" fmla="*/ 0 h 30"/>
                <a:gd name="T2" fmla="*/ 0 w 19"/>
                <a:gd name="T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3" y="10"/>
                    <a:pt x="6" y="20"/>
                    <a:pt x="0" y="3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Oval 24"/>
            <p:cNvSpPr>
              <a:spLocks noChangeArrowheads="1"/>
            </p:cNvSpPr>
            <p:nvPr/>
          </p:nvSpPr>
          <p:spPr bwMode="auto">
            <a:xfrm>
              <a:off x="3692" y="1755"/>
              <a:ext cx="263" cy="26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3692" y="1755"/>
              <a:ext cx="263" cy="265"/>
            </a:xfrm>
            <a:custGeom>
              <a:avLst/>
              <a:gdLst>
                <a:gd name="T0" fmla="*/ 2 w 98"/>
                <a:gd name="T1" fmla="*/ 65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19 w 98"/>
                <a:gd name="T11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9">
                  <a:moveTo>
                    <a:pt x="2" y="65"/>
                  </a:moveTo>
                  <a:cubicBezTo>
                    <a:pt x="1" y="60"/>
                    <a:pt x="0" y="55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ubicBezTo>
                    <a:pt x="38" y="99"/>
                    <a:pt x="28" y="95"/>
                    <a:pt x="19" y="89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PA_库_组合 13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603021" y="4063865"/>
            <a:ext cx="579876" cy="610196"/>
            <a:chOff x="3239" y="1524"/>
            <a:chExt cx="1224" cy="1288"/>
          </a:xfrm>
          <a:solidFill>
            <a:schemeClr val="accent3"/>
          </a:solidFill>
        </p:grpSpPr>
        <p:sp>
          <p:nvSpPr>
            <p:cNvPr id="23" name="Freeform 14"/>
            <p:cNvSpPr/>
            <p:nvPr/>
          </p:nvSpPr>
          <p:spPr bwMode="auto">
            <a:xfrm>
              <a:off x="3311" y="2487"/>
              <a:ext cx="1152" cy="325"/>
            </a:xfrm>
            <a:custGeom>
              <a:avLst/>
              <a:gdLst>
                <a:gd name="T0" fmla="*/ 405 w 429"/>
                <a:gd name="T1" fmla="*/ 0 h 121"/>
                <a:gd name="T2" fmla="*/ 414 w 429"/>
                <a:gd name="T3" fmla="*/ 27 h 121"/>
                <a:gd name="T4" fmla="*/ 195 w 429"/>
                <a:gd name="T5" fmla="*/ 105 h 121"/>
                <a:gd name="T6" fmla="*/ 0 w 429"/>
                <a:gd name="T7" fmla="*/ 67 h 121"/>
                <a:gd name="T8" fmla="*/ 211 w 429"/>
                <a:gd name="T9" fmla="*/ 121 h 121"/>
                <a:gd name="T10" fmla="*/ 429 w 429"/>
                <a:gd name="T11" fmla="*/ 42 h 121"/>
                <a:gd name="T12" fmla="*/ 405 w 429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121">
                  <a:moveTo>
                    <a:pt x="405" y="0"/>
                  </a:moveTo>
                  <a:cubicBezTo>
                    <a:pt x="411" y="7"/>
                    <a:pt x="414" y="16"/>
                    <a:pt x="414" y="27"/>
                  </a:cubicBezTo>
                  <a:cubicBezTo>
                    <a:pt x="414" y="86"/>
                    <a:pt x="316" y="105"/>
                    <a:pt x="195" y="105"/>
                  </a:cubicBezTo>
                  <a:cubicBezTo>
                    <a:pt x="110" y="105"/>
                    <a:pt x="36" y="93"/>
                    <a:pt x="0" y="67"/>
                  </a:cubicBezTo>
                  <a:cubicBezTo>
                    <a:pt x="26" y="105"/>
                    <a:pt x="110" y="121"/>
                    <a:pt x="211" y="121"/>
                  </a:cubicBezTo>
                  <a:cubicBezTo>
                    <a:pt x="331" y="121"/>
                    <a:pt x="429" y="101"/>
                    <a:pt x="429" y="42"/>
                  </a:cubicBezTo>
                  <a:cubicBezTo>
                    <a:pt x="429" y="25"/>
                    <a:pt x="421" y="11"/>
                    <a:pt x="4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/>
            <p:nvPr/>
          </p:nvSpPr>
          <p:spPr bwMode="auto">
            <a:xfrm>
              <a:off x="3290" y="2391"/>
              <a:ext cx="1132" cy="378"/>
            </a:xfrm>
            <a:custGeom>
              <a:avLst/>
              <a:gdLst>
                <a:gd name="T0" fmla="*/ 422 w 422"/>
                <a:gd name="T1" fmla="*/ 63 h 141"/>
                <a:gd name="T2" fmla="*/ 413 w 422"/>
                <a:gd name="T3" fmla="*/ 36 h 141"/>
                <a:gd name="T4" fmla="*/ 219 w 422"/>
                <a:gd name="T5" fmla="*/ 0 h 141"/>
                <a:gd name="T6" fmla="*/ 0 w 422"/>
                <a:gd name="T7" fmla="*/ 78 h 141"/>
                <a:gd name="T8" fmla="*/ 8 w 422"/>
                <a:gd name="T9" fmla="*/ 103 h 141"/>
                <a:gd name="T10" fmla="*/ 203 w 422"/>
                <a:gd name="T11" fmla="*/ 141 h 141"/>
                <a:gd name="T12" fmla="*/ 422 w 422"/>
                <a:gd name="T1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141">
                  <a:moveTo>
                    <a:pt x="422" y="63"/>
                  </a:moveTo>
                  <a:cubicBezTo>
                    <a:pt x="422" y="52"/>
                    <a:pt x="419" y="43"/>
                    <a:pt x="413" y="36"/>
                  </a:cubicBezTo>
                  <a:cubicBezTo>
                    <a:pt x="377" y="9"/>
                    <a:pt x="304" y="0"/>
                    <a:pt x="219" y="0"/>
                  </a:cubicBezTo>
                  <a:cubicBezTo>
                    <a:pt x="98" y="0"/>
                    <a:pt x="0" y="19"/>
                    <a:pt x="0" y="78"/>
                  </a:cubicBezTo>
                  <a:cubicBezTo>
                    <a:pt x="0" y="87"/>
                    <a:pt x="3" y="96"/>
                    <a:pt x="8" y="103"/>
                  </a:cubicBezTo>
                  <a:cubicBezTo>
                    <a:pt x="44" y="129"/>
                    <a:pt x="118" y="141"/>
                    <a:pt x="203" y="141"/>
                  </a:cubicBezTo>
                  <a:cubicBezTo>
                    <a:pt x="324" y="141"/>
                    <a:pt x="422" y="122"/>
                    <a:pt x="42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/>
            <p:nvPr/>
          </p:nvSpPr>
          <p:spPr bwMode="auto">
            <a:xfrm>
              <a:off x="3239" y="2348"/>
              <a:ext cx="1173" cy="421"/>
            </a:xfrm>
            <a:custGeom>
              <a:avLst/>
              <a:gdLst>
                <a:gd name="T0" fmla="*/ 324 w 437"/>
                <a:gd name="T1" fmla="*/ 151 h 157"/>
                <a:gd name="T2" fmla="*/ 218 w 437"/>
                <a:gd name="T3" fmla="*/ 157 h 157"/>
                <a:gd name="T4" fmla="*/ 0 w 437"/>
                <a:gd name="T5" fmla="*/ 79 h 157"/>
                <a:gd name="T6" fmla="*/ 218 w 437"/>
                <a:gd name="T7" fmla="*/ 0 h 157"/>
                <a:gd name="T8" fmla="*/ 437 w 437"/>
                <a:gd name="T9" fmla="*/ 79 h 157"/>
                <a:gd name="T10" fmla="*/ 419 w 437"/>
                <a:gd name="T11" fmla="*/ 11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57">
                  <a:moveTo>
                    <a:pt x="324" y="151"/>
                  </a:moveTo>
                  <a:cubicBezTo>
                    <a:pt x="293" y="155"/>
                    <a:pt x="257" y="157"/>
                    <a:pt x="218" y="157"/>
                  </a:cubicBezTo>
                  <a:cubicBezTo>
                    <a:pt x="98" y="157"/>
                    <a:pt x="0" y="134"/>
                    <a:pt x="0" y="79"/>
                  </a:cubicBezTo>
                  <a:cubicBezTo>
                    <a:pt x="0" y="19"/>
                    <a:pt x="98" y="0"/>
                    <a:pt x="218" y="0"/>
                  </a:cubicBezTo>
                  <a:cubicBezTo>
                    <a:pt x="339" y="0"/>
                    <a:pt x="437" y="19"/>
                    <a:pt x="437" y="79"/>
                  </a:cubicBezTo>
                  <a:cubicBezTo>
                    <a:pt x="437" y="94"/>
                    <a:pt x="430" y="106"/>
                    <a:pt x="419" y="116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/>
            <p:nvPr/>
          </p:nvSpPr>
          <p:spPr bwMode="auto">
            <a:xfrm>
              <a:off x="4167" y="2715"/>
              <a:ext cx="94" cy="27"/>
            </a:xfrm>
            <a:custGeom>
              <a:avLst/>
              <a:gdLst>
                <a:gd name="T0" fmla="*/ 35 w 35"/>
                <a:gd name="T1" fmla="*/ 0 h 10"/>
                <a:gd name="T2" fmla="*/ 0 w 35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10">
                  <a:moveTo>
                    <a:pt x="35" y="0"/>
                  </a:moveTo>
                  <a:cubicBezTo>
                    <a:pt x="24" y="4"/>
                    <a:pt x="12" y="7"/>
                    <a:pt x="0" y="1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/>
            <p:nvPr/>
          </p:nvSpPr>
          <p:spPr bwMode="auto">
            <a:xfrm>
              <a:off x="3827" y="1666"/>
              <a:ext cx="416" cy="934"/>
            </a:xfrm>
            <a:custGeom>
              <a:avLst/>
              <a:gdLst>
                <a:gd name="T0" fmla="*/ 106 w 155"/>
                <a:gd name="T1" fmla="*/ 0 h 348"/>
                <a:gd name="T2" fmla="*/ 139 w 155"/>
                <a:gd name="T3" fmla="*/ 91 h 348"/>
                <a:gd name="T4" fmla="*/ 0 w 155"/>
                <a:gd name="T5" fmla="*/ 331 h 348"/>
                <a:gd name="T6" fmla="*/ 15 w 155"/>
                <a:gd name="T7" fmla="*/ 348 h 348"/>
                <a:gd name="T8" fmla="*/ 155 w 155"/>
                <a:gd name="T9" fmla="*/ 106 h 348"/>
                <a:gd name="T10" fmla="*/ 106 w 155"/>
                <a:gd name="T11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48">
                  <a:moveTo>
                    <a:pt x="106" y="0"/>
                  </a:moveTo>
                  <a:cubicBezTo>
                    <a:pt x="126" y="24"/>
                    <a:pt x="139" y="56"/>
                    <a:pt x="139" y="91"/>
                  </a:cubicBezTo>
                  <a:cubicBezTo>
                    <a:pt x="139" y="164"/>
                    <a:pt x="14" y="317"/>
                    <a:pt x="0" y="331"/>
                  </a:cubicBezTo>
                  <a:cubicBezTo>
                    <a:pt x="9" y="342"/>
                    <a:pt x="15" y="348"/>
                    <a:pt x="15" y="348"/>
                  </a:cubicBezTo>
                  <a:cubicBezTo>
                    <a:pt x="17" y="348"/>
                    <a:pt x="155" y="183"/>
                    <a:pt x="155" y="106"/>
                  </a:cubicBezTo>
                  <a:cubicBezTo>
                    <a:pt x="155" y="64"/>
                    <a:pt x="136" y="26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/>
            <p:cNvSpPr/>
            <p:nvPr/>
          </p:nvSpPr>
          <p:spPr bwMode="auto">
            <a:xfrm>
              <a:off x="3491" y="1578"/>
              <a:ext cx="709" cy="976"/>
            </a:xfrm>
            <a:custGeom>
              <a:avLst/>
              <a:gdLst>
                <a:gd name="T0" fmla="*/ 231 w 264"/>
                <a:gd name="T1" fmla="*/ 33 h 364"/>
                <a:gd name="T2" fmla="*/ 140 w 264"/>
                <a:gd name="T3" fmla="*/ 0 h 364"/>
                <a:gd name="T4" fmla="*/ 0 w 264"/>
                <a:gd name="T5" fmla="*/ 139 h 364"/>
                <a:gd name="T6" fmla="*/ 125 w 264"/>
                <a:gd name="T7" fmla="*/ 364 h 364"/>
                <a:gd name="T8" fmla="*/ 264 w 264"/>
                <a:gd name="T9" fmla="*/ 124 h 364"/>
                <a:gd name="T10" fmla="*/ 231 w 264"/>
                <a:gd name="T11" fmla="*/ 3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364">
                  <a:moveTo>
                    <a:pt x="231" y="33"/>
                  </a:moveTo>
                  <a:cubicBezTo>
                    <a:pt x="206" y="12"/>
                    <a:pt x="174" y="0"/>
                    <a:pt x="140" y="0"/>
                  </a:cubicBezTo>
                  <a:cubicBezTo>
                    <a:pt x="63" y="0"/>
                    <a:pt x="0" y="62"/>
                    <a:pt x="0" y="139"/>
                  </a:cubicBezTo>
                  <a:cubicBezTo>
                    <a:pt x="0" y="201"/>
                    <a:pt x="90" y="320"/>
                    <a:pt x="125" y="364"/>
                  </a:cubicBezTo>
                  <a:cubicBezTo>
                    <a:pt x="139" y="350"/>
                    <a:pt x="264" y="197"/>
                    <a:pt x="264" y="124"/>
                  </a:cubicBezTo>
                  <a:cubicBezTo>
                    <a:pt x="264" y="89"/>
                    <a:pt x="251" y="57"/>
                    <a:pt x="2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3526" y="1524"/>
              <a:ext cx="674" cy="542"/>
            </a:xfrm>
            <a:custGeom>
              <a:avLst/>
              <a:gdLst>
                <a:gd name="T0" fmla="*/ 0 w 251"/>
                <a:gd name="T1" fmla="*/ 54 h 202"/>
                <a:gd name="T2" fmla="*/ 111 w 251"/>
                <a:gd name="T3" fmla="*/ 0 h 202"/>
                <a:gd name="T4" fmla="*/ 251 w 251"/>
                <a:gd name="T5" fmla="*/ 140 h 202"/>
                <a:gd name="T6" fmla="*/ 233 w 251"/>
                <a:gd name="T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02">
                  <a:moveTo>
                    <a:pt x="0" y="54"/>
                  </a:moveTo>
                  <a:cubicBezTo>
                    <a:pt x="26" y="21"/>
                    <a:pt x="66" y="0"/>
                    <a:pt x="111" y="0"/>
                  </a:cubicBezTo>
                  <a:cubicBezTo>
                    <a:pt x="188" y="0"/>
                    <a:pt x="251" y="62"/>
                    <a:pt x="251" y="140"/>
                  </a:cubicBezTo>
                  <a:cubicBezTo>
                    <a:pt x="251" y="157"/>
                    <a:pt x="244" y="179"/>
                    <a:pt x="233" y="202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"/>
            <p:cNvSpPr/>
            <p:nvPr/>
          </p:nvSpPr>
          <p:spPr bwMode="auto">
            <a:xfrm>
              <a:off x="3472" y="1717"/>
              <a:ext cx="25" cy="51"/>
            </a:xfrm>
            <a:custGeom>
              <a:avLst/>
              <a:gdLst>
                <a:gd name="T0" fmla="*/ 0 w 9"/>
                <a:gd name="T1" fmla="*/ 19 h 19"/>
                <a:gd name="T2" fmla="*/ 9 w 9"/>
                <a:gd name="T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5" y="6"/>
                    <a:pt x="9" y="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"/>
            <p:cNvSpPr/>
            <p:nvPr/>
          </p:nvSpPr>
          <p:spPr bwMode="auto">
            <a:xfrm>
              <a:off x="3448" y="1859"/>
              <a:ext cx="550" cy="690"/>
            </a:xfrm>
            <a:custGeom>
              <a:avLst/>
              <a:gdLst>
                <a:gd name="T0" fmla="*/ 205 w 205"/>
                <a:gd name="T1" fmla="*/ 174 h 257"/>
                <a:gd name="T2" fmla="*/ 140 w 205"/>
                <a:gd name="T3" fmla="*/ 257 h 257"/>
                <a:gd name="T4" fmla="*/ 0 w 205"/>
                <a:gd name="T5" fmla="*/ 15 h 257"/>
                <a:gd name="T6" fmla="*/ 1 w 205"/>
                <a:gd name="T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" h="257">
                  <a:moveTo>
                    <a:pt x="205" y="174"/>
                  </a:moveTo>
                  <a:cubicBezTo>
                    <a:pt x="172" y="220"/>
                    <a:pt x="141" y="257"/>
                    <a:pt x="140" y="257"/>
                  </a:cubicBezTo>
                  <a:cubicBezTo>
                    <a:pt x="138" y="257"/>
                    <a:pt x="0" y="92"/>
                    <a:pt x="0" y="15"/>
                  </a:cubicBezTo>
                  <a:cubicBezTo>
                    <a:pt x="0" y="10"/>
                    <a:pt x="1" y="5"/>
                    <a:pt x="1" y="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4036" y="2189"/>
              <a:ext cx="51" cy="81"/>
            </a:xfrm>
            <a:custGeom>
              <a:avLst/>
              <a:gdLst>
                <a:gd name="T0" fmla="*/ 19 w 19"/>
                <a:gd name="T1" fmla="*/ 0 h 30"/>
                <a:gd name="T2" fmla="*/ 0 w 19"/>
                <a:gd name="T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3" y="10"/>
                    <a:pt x="6" y="20"/>
                    <a:pt x="0" y="3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24"/>
            <p:cNvSpPr>
              <a:spLocks noChangeArrowheads="1"/>
            </p:cNvSpPr>
            <p:nvPr/>
          </p:nvSpPr>
          <p:spPr bwMode="auto">
            <a:xfrm>
              <a:off x="3692" y="1755"/>
              <a:ext cx="263" cy="26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5"/>
            <p:cNvSpPr/>
            <p:nvPr/>
          </p:nvSpPr>
          <p:spPr bwMode="auto">
            <a:xfrm>
              <a:off x="3692" y="1755"/>
              <a:ext cx="263" cy="265"/>
            </a:xfrm>
            <a:custGeom>
              <a:avLst/>
              <a:gdLst>
                <a:gd name="T0" fmla="*/ 2 w 98"/>
                <a:gd name="T1" fmla="*/ 65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19 w 98"/>
                <a:gd name="T11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9">
                  <a:moveTo>
                    <a:pt x="2" y="65"/>
                  </a:moveTo>
                  <a:cubicBezTo>
                    <a:pt x="1" y="60"/>
                    <a:pt x="0" y="55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ubicBezTo>
                    <a:pt x="38" y="99"/>
                    <a:pt x="28" y="95"/>
                    <a:pt x="19" y="89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" name="PA_库_矩形 34"/>
          <p:cNvSpPr/>
          <p:nvPr>
            <p:custDataLst>
              <p:tags r:id="rId3"/>
            </p:custDataLst>
          </p:nvPr>
        </p:nvSpPr>
        <p:spPr>
          <a:xfrm>
            <a:off x="2390359" y="1916667"/>
            <a:ext cx="2863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、用户体验差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6" name="PA_库_矩形 35"/>
          <p:cNvSpPr/>
          <p:nvPr>
            <p:custDataLst>
              <p:tags r:id="rId4"/>
            </p:custDataLst>
          </p:nvPr>
        </p:nvSpPr>
        <p:spPr>
          <a:xfrm>
            <a:off x="2349719" y="2916149"/>
            <a:ext cx="2863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、玩法功能少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grpSp>
        <p:nvGrpSpPr>
          <p:cNvPr id="99" name="PA_库_组合 98"/>
          <p:cNvGrpSpPr/>
          <p:nvPr>
            <p:custDataLst>
              <p:tags r:id="rId5"/>
            </p:custDataLst>
          </p:nvPr>
        </p:nvGrpSpPr>
        <p:grpSpPr>
          <a:xfrm>
            <a:off x="542910" y="454964"/>
            <a:ext cx="869947" cy="812318"/>
            <a:chOff x="6546853" y="1310911"/>
            <a:chExt cx="939797" cy="877541"/>
          </a:xfrm>
        </p:grpSpPr>
        <p:grpSp>
          <p:nvGrpSpPr>
            <p:cNvPr id="100" name="组合 99"/>
            <p:cNvGrpSpPr/>
            <p:nvPr/>
          </p:nvGrpSpPr>
          <p:grpSpPr>
            <a:xfrm>
              <a:off x="6546853" y="1310911"/>
              <a:ext cx="939797" cy="877541"/>
              <a:chOff x="6546853" y="1989140"/>
              <a:chExt cx="2046442" cy="1910878"/>
            </a:xfrm>
          </p:grpSpPr>
          <p:sp>
            <p:nvSpPr>
              <p:cNvPr id="102" name="矩形: 圆角 101"/>
              <p:cNvSpPr/>
              <p:nvPr>
                <p:custDataLst>
                  <p:tags r:id="rId6"/>
                </p:custDataLst>
              </p:nvPr>
            </p:nvSpPr>
            <p:spPr>
              <a:xfrm>
                <a:off x="6686756" y="2086134"/>
                <a:ext cx="1906539" cy="1813884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6546853" y="1989140"/>
                <a:ext cx="1884364" cy="1785939"/>
                <a:chOff x="6546853" y="1989140"/>
                <a:chExt cx="1884364" cy="1785939"/>
              </a:xfrm>
            </p:grpSpPr>
            <p:sp>
              <p:nvSpPr>
                <p:cNvPr id="104" name="Freeform 31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6708779" y="3473454"/>
                  <a:ext cx="1722438" cy="301625"/>
                </a:xfrm>
                <a:custGeom>
                  <a:avLst/>
                  <a:gdLst>
                    <a:gd name="T0" fmla="*/ 404 w 404"/>
                    <a:gd name="T1" fmla="*/ 0 h 71"/>
                    <a:gd name="T2" fmla="*/ 404 w 404"/>
                    <a:gd name="T3" fmla="*/ 22 h 71"/>
                    <a:gd name="T4" fmla="*/ 357 w 404"/>
                    <a:gd name="T5" fmla="*/ 71 h 71"/>
                    <a:gd name="T6" fmla="*/ 8 w 404"/>
                    <a:gd name="T7" fmla="*/ 71 h 71"/>
                    <a:gd name="T8" fmla="*/ 0 w 404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4" h="71">
                      <a:moveTo>
                        <a:pt x="404" y="0"/>
                      </a:moveTo>
                      <a:cubicBezTo>
                        <a:pt x="404" y="22"/>
                        <a:pt x="404" y="22"/>
                        <a:pt x="404" y="22"/>
                      </a:cubicBezTo>
                      <a:cubicBezTo>
                        <a:pt x="404" y="49"/>
                        <a:pt x="383" y="71"/>
                        <a:pt x="357" y="71"/>
                      </a:cubicBezTo>
                      <a:cubicBezTo>
                        <a:pt x="8" y="71"/>
                        <a:pt x="8" y="71"/>
                        <a:pt x="8" y="71"/>
                      </a:cubicBezTo>
                      <a:cubicBezTo>
                        <a:pt x="6" y="71"/>
                        <a:pt x="3" y="70"/>
                        <a:pt x="0" y="70"/>
                      </a:cubicBez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105" name="Line 38"/>
                <p:cNvSpPr>
                  <a:spLocks noChangeShapeType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 flipH="1">
                  <a:off x="7518404" y="3775079"/>
                  <a:ext cx="328613" cy="0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106" name="Line 44"/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 flipV="1">
                  <a:off x="6546854" y="2547940"/>
                  <a:ext cx="0" cy="136525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107" name="Freeform 45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6546853" y="2841940"/>
                  <a:ext cx="161967" cy="929965"/>
                </a:xfrm>
                <a:custGeom>
                  <a:avLst/>
                  <a:gdLst>
                    <a:gd name="T0" fmla="*/ 238 w 238"/>
                    <a:gd name="T1" fmla="*/ 47 h 278"/>
                    <a:gd name="T2" fmla="*/ 219 w 238"/>
                    <a:gd name="T3" fmla="*/ 13 h 278"/>
                    <a:gd name="T4" fmla="*/ 186 w 238"/>
                    <a:gd name="T5" fmla="*/ 13 h 278"/>
                    <a:gd name="T6" fmla="*/ 38 w 238"/>
                    <a:gd name="T7" fmla="*/ 278 h 278"/>
                    <a:gd name="T8" fmla="*/ 0 w 238"/>
                    <a:gd name="T9" fmla="*/ 230 h 278"/>
                    <a:gd name="T10" fmla="*/ 0 w 238"/>
                    <a:gd name="T11" fmla="*/ 60 h 278"/>
                    <a:gd name="connsiteX0" fmla="*/ 9202 w 9202"/>
                    <a:gd name="connsiteY0" fmla="*/ 351 h 9883"/>
                    <a:gd name="connsiteX1" fmla="*/ 7815 w 9202"/>
                    <a:gd name="connsiteY1" fmla="*/ 351 h 9883"/>
                    <a:gd name="connsiteX2" fmla="*/ 1597 w 9202"/>
                    <a:gd name="connsiteY2" fmla="*/ 9883 h 9883"/>
                    <a:gd name="connsiteX3" fmla="*/ 0 w 9202"/>
                    <a:gd name="connsiteY3" fmla="*/ 8156 h 9883"/>
                    <a:gd name="connsiteX4" fmla="*/ 0 w 9202"/>
                    <a:gd name="connsiteY4" fmla="*/ 2041 h 9883"/>
                    <a:gd name="connsiteX0-1" fmla="*/ 8493 w 8493"/>
                    <a:gd name="connsiteY0-2" fmla="*/ 0 h 9645"/>
                    <a:gd name="connsiteX1-3" fmla="*/ 1735 w 8493"/>
                    <a:gd name="connsiteY1-4" fmla="*/ 9645 h 9645"/>
                    <a:gd name="connsiteX2-5" fmla="*/ 0 w 8493"/>
                    <a:gd name="connsiteY2-6" fmla="*/ 7898 h 9645"/>
                    <a:gd name="connsiteX3-7" fmla="*/ 0 w 8493"/>
                    <a:gd name="connsiteY3-8" fmla="*/ 1710 h 9645"/>
                    <a:gd name="connsiteX0-9" fmla="*/ 2043 w 2043"/>
                    <a:gd name="connsiteY0-10" fmla="*/ 8227 h 8227"/>
                    <a:gd name="connsiteX1-11" fmla="*/ 0 w 2043"/>
                    <a:gd name="connsiteY1-12" fmla="*/ 6416 h 8227"/>
                    <a:gd name="connsiteX2-13" fmla="*/ 0 w 2043"/>
                    <a:gd name="connsiteY2-14" fmla="*/ 0 h 822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043" h="8227">
                      <a:moveTo>
                        <a:pt x="2043" y="8227"/>
                      </a:moveTo>
                      <a:cubicBezTo>
                        <a:pt x="914" y="8076"/>
                        <a:pt x="0" y="7322"/>
                        <a:pt x="0" y="6416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108" name="Freeform 43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6546854" y="1989140"/>
                  <a:ext cx="1884363" cy="1484314"/>
                </a:xfrm>
                <a:custGeom>
                  <a:avLst/>
                  <a:gdLst>
                    <a:gd name="T0" fmla="*/ 0 w 442"/>
                    <a:gd name="T1" fmla="*/ 72 h 348"/>
                    <a:gd name="T2" fmla="*/ 0 w 442"/>
                    <a:gd name="T3" fmla="*/ 49 h 348"/>
                    <a:gd name="T4" fmla="*/ 46 w 442"/>
                    <a:gd name="T5" fmla="*/ 0 h 348"/>
                    <a:gd name="T6" fmla="*/ 395 w 442"/>
                    <a:gd name="T7" fmla="*/ 0 h 348"/>
                    <a:gd name="T8" fmla="*/ 442 w 442"/>
                    <a:gd name="T9" fmla="*/ 49 h 348"/>
                    <a:gd name="T10" fmla="*/ 442 w 442"/>
                    <a:gd name="T11" fmla="*/ 348 h 348"/>
                    <a:gd name="T12" fmla="*/ 410 w 442"/>
                    <a:gd name="T13" fmla="*/ 291 h 348"/>
                    <a:gd name="connsiteX0" fmla="*/ 0 w 10000"/>
                    <a:gd name="connsiteY0" fmla="*/ 2069 h 10000"/>
                    <a:gd name="connsiteX1" fmla="*/ 0 w 10000"/>
                    <a:gd name="connsiteY1" fmla="*/ 1408 h 10000"/>
                    <a:gd name="connsiteX2" fmla="*/ 1041 w 10000"/>
                    <a:gd name="connsiteY2" fmla="*/ 0 h 10000"/>
                    <a:gd name="connsiteX3" fmla="*/ 8937 w 10000"/>
                    <a:gd name="connsiteY3" fmla="*/ 0 h 10000"/>
                    <a:gd name="connsiteX4" fmla="*/ 10000 w 10000"/>
                    <a:gd name="connsiteY4" fmla="*/ 1408 h 10000"/>
                    <a:gd name="connsiteX5" fmla="*/ 10000 w 10000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0" h="10000">
                      <a:moveTo>
                        <a:pt x="0" y="2069"/>
                      </a:moveTo>
                      <a:lnTo>
                        <a:pt x="0" y="1408"/>
                      </a:lnTo>
                      <a:cubicBezTo>
                        <a:pt x="0" y="632"/>
                        <a:pt x="475" y="0"/>
                        <a:pt x="1041" y="0"/>
                      </a:cubicBezTo>
                      <a:lnTo>
                        <a:pt x="8937" y="0"/>
                      </a:lnTo>
                      <a:cubicBezTo>
                        <a:pt x="9525" y="0"/>
                        <a:pt x="10000" y="632"/>
                        <a:pt x="10000" y="1408"/>
                      </a:cubicBezTo>
                      <a:lnTo>
                        <a:pt x="10000" y="1000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</p:grpSp>
        </p:grpSp>
        <p:sp>
          <p:nvSpPr>
            <p:cNvPr id="101" name="文本框 100"/>
            <p:cNvSpPr txBox="1"/>
            <p:nvPr>
              <p:custDataLst>
                <p:tags r:id="rId12"/>
              </p:custDataLst>
            </p:nvPr>
          </p:nvSpPr>
          <p:spPr>
            <a:xfrm>
              <a:off x="6690340" y="1498160"/>
              <a:ext cx="621393" cy="49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21" name="PA_库_矩形 120"/>
          <p:cNvSpPr/>
          <p:nvPr>
            <p:custDataLst>
              <p:tags r:id="rId13"/>
            </p:custDataLst>
          </p:nvPr>
        </p:nvSpPr>
        <p:spPr>
          <a:xfrm>
            <a:off x="1858044" y="603804"/>
            <a:ext cx="2474122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dist">
              <a:buClrTx/>
              <a:buSzTx/>
              <a:buFontTx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“市场痛点”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grpSp>
        <p:nvGrpSpPr>
          <p:cNvPr id="2" name="PA_库_组合 13"/>
          <p:cNvGrpSpPr>
            <a:grpSpLocks noChangeAspect="1"/>
          </p:cNvGrpSpPr>
          <p:nvPr>
            <p:custDataLst>
              <p:tags r:id="rId14"/>
            </p:custDataLst>
          </p:nvPr>
        </p:nvGrpSpPr>
        <p:grpSpPr bwMode="auto">
          <a:xfrm>
            <a:off x="1627786" y="2845799"/>
            <a:ext cx="579876" cy="610196"/>
            <a:chOff x="3239" y="1524"/>
            <a:chExt cx="1224" cy="1288"/>
          </a:xfrm>
          <a:solidFill>
            <a:schemeClr val="accent2"/>
          </a:solidFill>
        </p:grpSpPr>
        <p:sp>
          <p:nvSpPr>
            <p:cNvPr id="3" name="Freeform 14"/>
            <p:cNvSpPr/>
            <p:nvPr>
              <p:custDataLst>
                <p:tags r:id="rId15"/>
              </p:custDataLst>
            </p:nvPr>
          </p:nvSpPr>
          <p:spPr bwMode="auto">
            <a:xfrm>
              <a:off x="3311" y="2487"/>
              <a:ext cx="1152" cy="325"/>
            </a:xfrm>
            <a:custGeom>
              <a:avLst/>
              <a:gdLst>
                <a:gd name="T0" fmla="*/ 405 w 429"/>
                <a:gd name="T1" fmla="*/ 0 h 121"/>
                <a:gd name="T2" fmla="*/ 414 w 429"/>
                <a:gd name="T3" fmla="*/ 27 h 121"/>
                <a:gd name="T4" fmla="*/ 195 w 429"/>
                <a:gd name="T5" fmla="*/ 105 h 121"/>
                <a:gd name="T6" fmla="*/ 0 w 429"/>
                <a:gd name="T7" fmla="*/ 67 h 121"/>
                <a:gd name="T8" fmla="*/ 211 w 429"/>
                <a:gd name="T9" fmla="*/ 121 h 121"/>
                <a:gd name="T10" fmla="*/ 429 w 429"/>
                <a:gd name="T11" fmla="*/ 42 h 121"/>
                <a:gd name="T12" fmla="*/ 405 w 429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121">
                  <a:moveTo>
                    <a:pt x="405" y="0"/>
                  </a:moveTo>
                  <a:cubicBezTo>
                    <a:pt x="411" y="7"/>
                    <a:pt x="414" y="16"/>
                    <a:pt x="414" y="27"/>
                  </a:cubicBezTo>
                  <a:cubicBezTo>
                    <a:pt x="414" y="86"/>
                    <a:pt x="316" y="105"/>
                    <a:pt x="195" y="105"/>
                  </a:cubicBezTo>
                  <a:cubicBezTo>
                    <a:pt x="110" y="105"/>
                    <a:pt x="36" y="93"/>
                    <a:pt x="0" y="67"/>
                  </a:cubicBezTo>
                  <a:cubicBezTo>
                    <a:pt x="26" y="105"/>
                    <a:pt x="110" y="121"/>
                    <a:pt x="211" y="121"/>
                  </a:cubicBezTo>
                  <a:cubicBezTo>
                    <a:pt x="331" y="121"/>
                    <a:pt x="429" y="101"/>
                    <a:pt x="429" y="42"/>
                  </a:cubicBezTo>
                  <a:cubicBezTo>
                    <a:pt x="429" y="25"/>
                    <a:pt x="421" y="11"/>
                    <a:pt x="4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15"/>
            <p:cNvSpPr/>
            <p:nvPr>
              <p:custDataLst>
                <p:tags r:id="rId16"/>
              </p:custDataLst>
            </p:nvPr>
          </p:nvSpPr>
          <p:spPr bwMode="auto">
            <a:xfrm>
              <a:off x="3290" y="2391"/>
              <a:ext cx="1132" cy="378"/>
            </a:xfrm>
            <a:custGeom>
              <a:avLst/>
              <a:gdLst>
                <a:gd name="T0" fmla="*/ 422 w 422"/>
                <a:gd name="T1" fmla="*/ 63 h 141"/>
                <a:gd name="T2" fmla="*/ 413 w 422"/>
                <a:gd name="T3" fmla="*/ 36 h 141"/>
                <a:gd name="T4" fmla="*/ 219 w 422"/>
                <a:gd name="T5" fmla="*/ 0 h 141"/>
                <a:gd name="T6" fmla="*/ 0 w 422"/>
                <a:gd name="T7" fmla="*/ 78 h 141"/>
                <a:gd name="T8" fmla="*/ 8 w 422"/>
                <a:gd name="T9" fmla="*/ 103 h 141"/>
                <a:gd name="T10" fmla="*/ 203 w 422"/>
                <a:gd name="T11" fmla="*/ 141 h 141"/>
                <a:gd name="T12" fmla="*/ 422 w 422"/>
                <a:gd name="T1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141">
                  <a:moveTo>
                    <a:pt x="422" y="63"/>
                  </a:moveTo>
                  <a:cubicBezTo>
                    <a:pt x="422" y="52"/>
                    <a:pt x="419" y="43"/>
                    <a:pt x="413" y="36"/>
                  </a:cubicBezTo>
                  <a:cubicBezTo>
                    <a:pt x="377" y="9"/>
                    <a:pt x="304" y="0"/>
                    <a:pt x="219" y="0"/>
                  </a:cubicBezTo>
                  <a:cubicBezTo>
                    <a:pt x="98" y="0"/>
                    <a:pt x="0" y="19"/>
                    <a:pt x="0" y="78"/>
                  </a:cubicBezTo>
                  <a:cubicBezTo>
                    <a:pt x="0" y="87"/>
                    <a:pt x="3" y="96"/>
                    <a:pt x="8" y="103"/>
                  </a:cubicBezTo>
                  <a:cubicBezTo>
                    <a:pt x="44" y="129"/>
                    <a:pt x="118" y="141"/>
                    <a:pt x="203" y="141"/>
                  </a:cubicBezTo>
                  <a:cubicBezTo>
                    <a:pt x="324" y="141"/>
                    <a:pt x="422" y="122"/>
                    <a:pt x="42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" name="Freeform 16"/>
            <p:cNvSpPr/>
            <p:nvPr>
              <p:custDataLst>
                <p:tags r:id="rId17"/>
              </p:custDataLst>
            </p:nvPr>
          </p:nvSpPr>
          <p:spPr bwMode="auto">
            <a:xfrm>
              <a:off x="3239" y="2348"/>
              <a:ext cx="1173" cy="421"/>
            </a:xfrm>
            <a:custGeom>
              <a:avLst/>
              <a:gdLst>
                <a:gd name="T0" fmla="*/ 324 w 437"/>
                <a:gd name="T1" fmla="*/ 151 h 157"/>
                <a:gd name="T2" fmla="*/ 218 w 437"/>
                <a:gd name="T3" fmla="*/ 157 h 157"/>
                <a:gd name="T4" fmla="*/ 0 w 437"/>
                <a:gd name="T5" fmla="*/ 79 h 157"/>
                <a:gd name="T6" fmla="*/ 218 w 437"/>
                <a:gd name="T7" fmla="*/ 0 h 157"/>
                <a:gd name="T8" fmla="*/ 437 w 437"/>
                <a:gd name="T9" fmla="*/ 79 h 157"/>
                <a:gd name="T10" fmla="*/ 419 w 437"/>
                <a:gd name="T11" fmla="*/ 11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57">
                  <a:moveTo>
                    <a:pt x="324" y="151"/>
                  </a:moveTo>
                  <a:cubicBezTo>
                    <a:pt x="293" y="155"/>
                    <a:pt x="257" y="157"/>
                    <a:pt x="218" y="157"/>
                  </a:cubicBezTo>
                  <a:cubicBezTo>
                    <a:pt x="98" y="157"/>
                    <a:pt x="0" y="134"/>
                    <a:pt x="0" y="79"/>
                  </a:cubicBezTo>
                  <a:cubicBezTo>
                    <a:pt x="0" y="19"/>
                    <a:pt x="98" y="0"/>
                    <a:pt x="218" y="0"/>
                  </a:cubicBezTo>
                  <a:cubicBezTo>
                    <a:pt x="339" y="0"/>
                    <a:pt x="437" y="19"/>
                    <a:pt x="437" y="79"/>
                  </a:cubicBezTo>
                  <a:cubicBezTo>
                    <a:pt x="437" y="94"/>
                    <a:pt x="430" y="106"/>
                    <a:pt x="419" y="116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17"/>
            <p:cNvSpPr/>
            <p:nvPr>
              <p:custDataLst>
                <p:tags r:id="rId18"/>
              </p:custDataLst>
            </p:nvPr>
          </p:nvSpPr>
          <p:spPr bwMode="auto">
            <a:xfrm>
              <a:off x="4167" y="2715"/>
              <a:ext cx="94" cy="27"/>
            </a:xfrm>
            <a:custGeom>
              <a:avLst/>
              <a:gdLst>
                <a:gd name="T0" fmla="*/ 35 w 35"/>
                <a:gd name="T1" fmla="*/ 0 h 10"/>
                <a:gd name="T2" fmla="*/ 0 w 35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10">
                  <a:moveTo>
                    <a:pt x="35" y="0"/>
                  </a:moveTo>
                  <a:cubicBezTo>
                    <a:pt x="24" y="4"/>
                    <a:pt x="12" y="7"/>
                    <a:pt x="0" y="1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8"/>
            <p:cNvSpPr/>
            <p:nvPr>
              <p:custDataLst>
                <p:tags r:id="rId19"/>
              </p:custDataLst>
            </p:nvPr>
          </p:nvSpPr>
          <p:spPr bwMode="auto">
            <a:xfrm>
              <a:off x="3827" y="1666"/>
              <a:ext cx="416" cy="934"/>
            </a:xfrm>
            <a:custGeom>
              <a:avLst/>
              <a:gdLst>
                <a:gd name="T0" fmla="*/ 106 w 155"/>
                <a:gd name="T1" fmla="*/ 0 h 348"/>
                <a:gd name="T2" fmla="*/ 139 w 155"/>
                <a:gd name="T3" fmla="*/ 91 h 348"/>
                <a:gd name="T4" fmla="*/ 0 w 155"/>
                <a:gd name="T5" fmla="*/ 331 h 348"/>
                <a:gd name="T6" fmla="*/ 15 w 155"/>
                <a:gd name="T7" fmla="*/ 348 h 348"/>
                <a:gd name="T8" fmla="*/ 155 w 155"/>
                <a:gd name="T9" fmla="*/ 106 h 348"/>
                <a:gd name="T10" fmla="*/ 106 w 155"/>
                <a:gd name="T11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48">
                  <a:moveTo>
                    <a:pt x="106" y="0"/>
                  </a:moveTo>
                  <a:cubicBezTo>
                    <a:pt x="126" y="24"/>
                    <a:pt x="139" y="56"/>
                    <a:pt x="139" y="91"/>
                  </a:cubicBezTo>
                  <a:cubicBezTo>
                    <a:pt x="139" y="164"/>
                    <a:pt x="14" y="317"/>
                    <a:pt x="0" y="331"/>
                  </a:cubicBezTo>
                  <a:cubicBezTo>
                    <a:pt x="9" y="342"/>
                    <a:pt x="15" y="348"/>
                    <a:pt x="15" y="348"/>
                  </a:cubicBezTo>
                  <a:cubicBezTo>
                    <a:pt x="17" y="348"/>
                    <a:pt x="155" y="183"/>
                    <a:pt x="155" y="106"/>
                  </a:cubicBezTo>
                  <a:cubicBezTo>
                    <a:pt x="155" y="64"/>
                    <a:pt x="136" y="26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Freeform 19"/>
            <p:cNvSpPr/>
            <p:nvPr>
              <p:custDataLst>
                <p:tags r:id="rId20"/>
              </p:custDataLst>
            </p:nvPr>
          </p:nvSpPr>
          <p:spPr bwMode="auto">
            <a:xfrm>
              <a:off x="3491" y="1578"/>
              <a:ext cx="709" cy="976"/>
            </a:xfrm>
            <a:custGeom>
              <a:avLst/>
              <a:gdLst>
                <a:gd name="T0" fmla="*/ 231 w 264"/>
                <a:gd name="T1" fmla="*/ 33 h 364"/>
                <a:gd name="T2" fmla="*/ 140 w 264"/>
                <a:gd name="T3" fmla="*/ 0 h 364"/>
                <a:gd name="T4" fmla="*/ 0 w 264"/>
                <a:gd name="T5" fmla="*/ 139 h 364"/>
                <a:gd name="T6" fmla="*/ 125 w 264"/>
                <a:gd name="T7" fmla="*/ 364 h 364"/>
                <a:gd name="T8" fmla="*/ 264 w 264"/>
                <a:gd name="T9" fmla="*/ 124 h 364"/>
                <a:gd name="T10" fmla="*/ 231 w 264"/>
                <a:gd name="T11" fmla="*/ 3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364">
                  <a:moveTo>
                    <a:pt x="231" y="33"/>
                  </a:moveTo>
                  <a:cubicBezTo>
                    <a:pt x="206" y="12"/>
                    <a:pt x="174" y="0"/>
                    <a:pt x="140" y="0"/>
                  </a:cubicBezTo>
                  <a:cubicBezTo>
                    <a:pt x="63" y="0"/>
                    <a:pt x="0" y="62"/>
                    <a:pt x="0" y="139"/>
                  </a:cubicBezTo>
                  <a:cubicBezTo>
                    <a:pt x="0" y="201"/>
                    <a:pt x="90" y="320"/>
                    <a:pt x="125" y="364"/>
                  </a:cubicBezTo>
                  <a:cubicBezTo>
                    <a:pt x="139" y="350"/>
                    <a:pt x="264" y="197"/>
                    <a:pt x="264" y="124"/>
                  </a:cubicBezTo>
                  <a:cubicBezTo>
                    <a:pt x="264" y="89"/>
                    <a:pt x="251" y="57"/>
                    <a:pt x="2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Freeform 20"/>
            <p:cNvSpPr/>
            <p:nvPr>
              <p:custDataLst>
                <p:tags r:id="rId21"/>
              </p:custDataLst>
            </p:nvPr>
          </p:nvSpPr>
          <p:spPr bwMode="auto">
            <a:xfrm>
              <a:off x="3526" y="1524"/>
              <a:ext cx="674" cy="542"/>
            </a:xfrm>
            <a:custGeom>
              <a:avLst/>
              <a:gdLst>
                <a:gd name="T0" fmla="*/ 0 w 251"/>
                <a:gd name="T1" fmla="*/ 54 h 202"/>
                <a:gd name="T2" fmla="*/ 111 w 251"/>
                <a:gd name="T3" fmla="*/ 0 h 202"/>
                <a:gd name="T4" fmla="*/ 251 w 251"/>
                <a:gd name="T5" fmla="*/ 140 h 202"/>
                <a:gd name="T6" fmla="*/ 233 w 251"/>
                <a:gd name="T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02">
                  <a:moveTo>
                    <a:pt x="0" y="54"/>
                  </a:moveTo>
                  <a:cubicBezTo>
                    <a:pt x="26" y="21"/>
                    <a:pt x="66" y="0"/>
                    <a:pt x="111" y="0"/>
                  </a:cubicBezTo>
                  <a:cubicBezTo>
                    <a:pt x="188" y="0"/>
                    <a:pt x="251" y="62"/>
                    <a:pt x="251" y="140"/>
                  </a:cubicBezTo>
                  <a:cubicBezTo>
                    <a:pt x="251" y="157"/>
                    <a:pt x="244" y="179"/>
                    <a:pt x="233" y="202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Freeform 21"/>
            <p:cNvSpPr/>
            <p:nvPr>
              <p:custDataLst>
                <p:tags r:id="rId22"/>
              </p:custDataLst>
            </p:nvPr>
          </p:nvSpPr>
          <p:spPr bwMode="auto">
            <a:xfrm>
              <a:off x="3472" y="1717"/>
              <a:ext cx="25" cy="51"/>
            </a:xfrm>
            <a:custGeom>
              <a:avLst/>
              <a:gdLst>
                <a:gd name="T0" fmla="*/ 0 w 9"/>
                <a:gd name="T1" fmla="*/ 19 h 19"/>
                <a:gd name="T2" fmla="*/ 9 w 9"/>
                <a:gd name="T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5" y="6"/>
                    <a:pt x="9" y="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Freeform 22"/>
            <p:cNvSpPr/>
            <p:nvPr>
              <p:custDataLst>
                <p:tags r:id="rId23"/>
              </p:custDataLst>
            </p:nvPr>
          </p:nvSpPr>
          <p:spPr bwMode="auto">
            <a:xfrm>
              <a:off x="3448" y="1859"/>
              <a:ext cx="550" cy="690"/>
            </a:xfrm>
            <a:custGeom>
              <a:avLst/>
              <a:gdLst>
                <a:gd name="T0" fmla="*/ 205 w 205"/>
                <a:gd name="T1" fmla="*/ 174 h 257"/>
                <a:gd name="T2" fmla="*/ 140 w 205"/>
                <a:gd name="T3" fmla="*/ 257 h 257"/>
                <a:gd name="T4" fmla="*/ 0 w 205"/>
                <a:gd name="T5" fmla="*/ 15 h 257"/>
                <a:gd name="T6" fmla="*/ 1 w 205"/>
                <a:gd name="T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" h="257">
                  <a:moveTo>
                    <a:pt x="205" y="174"/>
                  </a:moveTo>
                  <a:cubicBezTo>
                    <a:pt x="172" y="220"/>
                    <a:pt x="141" y="257"/>
                    <a:pt x="140" y="257"/>
                  </a:cubicBezTo>
                  <a:cubicBezTo>
                    <a:pt x="138" y="257"/>
                    <a:pt x="0" y="92"/>
                    <a:pt x="0" y="15"/>
                  </a:cubicBezTo>
                  <a:cubicBezTo>
                    <a:pt x="0" y="10"/>
                    <a:pt x="1" y="5"/>
                    <a:pt x="1" y="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Freeform 23"/>
            <p:cNvSpPr/>
            <p:nvPr>
              <p:custDataLst>
                <p:tags r:id="rId24"/>
              </p:custDataLst>
            </p:nvPr>
          </p:nvSpPr>
          <p:spPr bwMode="auto">
            <a:xfrm>
              <a:off x="4036" y="2189"/>
              <a:ext cx="51" cy="81"/>
            </a:xfrm>
            <a:custGeom>
              <a:avLst/>
              <a:gdLst>
                <a:gd name="T0" fmla="*/ 19 w 19"/>
                <a:gd name="T1" fmla="*/ 0 h 30"/>
                <a:gd name="T2" fmla="*/ 0 w 19"/>
                <a:gd name="T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3" y="10"/>
                    <a:pt x="6" y="20"/>
                    <a:pt x="0" y="30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" name="Oval 24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692" y="1755"/>
              <a:ext cx="263" cy="26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" name="Freeform 25"/>
            <p:cNvSpPr/>
            <p:nvPr>
              <p:custDataLst>
                <p:tags r:id="rId26"/>
              </p:custDataLst>
            </p:nvPr>
          </p:nvSpPr>
          <p:spPr bwMode="auto">
            <a:xfrm>
              <a:off x="3692" y="1755"/>
              <a:ext cx="263" cy="265"/>
            </a:xfrm>
            <a:custGeom>
              <a:avLst/>
              <a:gdLst>
                <a:gd name="T0" fmla="*/ 2 w 98"/>
                <a:gd name="T1" fmla="*/ 65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19 w 98"/>
                <a:gd name="T11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9">
                  <a:moveTo>
                    <a:pt x="2" y="65"/>
                  </a:moveTo>
                  <a:cubicBezTo>
                    <a:pt x="1" y="60"/>
                    <a:pt x="0" y="55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ubicBezTo>
                    <a:pt x="38" y="99"/>
                    <a:pt x="28" y="95"/>
                    <a:pt x="19" y="89"/>
                  </a:cubicBezTo>
                </a:path>
              </a:pathLst>
            </a:custGeom>
            <a:grpFill/>
            <a:ln w="50800" cap="rnd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45" name="PA_库_矩形 35"/>
          <p:cNvSpPr/>
          <p:nvPr>
            <p:custDataLst>
              <p:tags r:id="rId27"/>
            </p:custDataLst>
          </p:nvPr>
        </p:nvSpPr>
        <p:spPr>
          <a:xfrm>
            <a:off x="2319239" y="4008984"/>
            <a:ext cx="286335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、沟通成本高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937964" y="1916713"/>
            <a:ext cx="5352846" cy="726404"/>
            <a:chOff x="7776" y="3018"/>
            <a:chExt cx="8430" cy="1144"/>
          </a:xfrm>
        </p:grpSpPr>
        <p:sp>
          <p:nvSpPr>
            <p:cNvPr id="111" name="矩形 110"/>
            <p:cNvSpPr/>
            <p:nvPr>
              <p:custDataLst>
                <p:tags r:id="rId28"/>
              </p:custDataLst>
            </p:nvPr>
          </p:nvSpPr>
          <p:spPr>
            <a:xfrm rot="10800000">
              <a:off x="7776" y="3018"/>
              <a:ext cx="4369" cy="1144"/>
            </a:xfrm>
            <a:prstGeom prst="rect">
              <a:avLst/>
            </a:prstGeom>
            <a:gradFill flip="none" rotWithShape="1">
              <a:gsLst>
                <a:gs pos="0">
                  <a:srgbClr val="3C5CE8">
                    <a:alpha val="0"/>
                  </a:srgbClr>
                </a:gs>
                <a:gs pos="100000">
                  <a:srgbClr val="3C5CE8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同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29"/>
              </p:custDataLst>
            </p:nvPr>
          </p:nvSpPr>
          <p:spPr>
            <a:xfrm>
              <a:off x="7937" y="3210"/>
              <a:ext cx="826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通过市场调研我们发现，目前玩家参与游戏的方式完全是通过手动共享位置，自主搜集游戏头像，口头约定游戏规则等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>
            <p:custDataLst>
              <p:tags r:id="rId30"/>
            </p:custDataLst>
          </p:nvPr>
        </p:nvSpPr>
        <p:spPr>
          <a:xfrm rot="10800000">
            <a:off x="4937964" y="2916203"/>
            <a:ext cx="2774271" cy="726404"/>
          </a:xfrm>
          <a:prstGeom prst="rect">
            <a:avLst/>
          </a:prstGeom>
          <a:gradFill flip="none" rotWithShape="1">
            <a:gsLst>
              <a:gs pos="0">
                <a:srgbClr val="3C5CE8">
                  <a:alpha val="0"/>
                </a:srgbClr>
              </a:gs>
              <a:gs pos="100000">
                <a:srgbClr val="3C5CE8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同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>
            <p:custDataLst>
              <p:tags r:id="rId31"/>
            </p:custDataLst>
          </p:nvPr>
        </p:nvSpPr>
        <p:spPr>
          <a:xfrm>
            <a:off x="5039995" y="3037840"/>
            <a:ext cx="525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数据显示，目前市场主流的游戏玩法只有最原始的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警察抓小偷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的模式，大部分玩家不满足单一的游戏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玩法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>
            <p:custDataLst>
              <p:tags r:id="rId32"/>
            </p:custDataLst>
          </p:nvPr>
        </p:nvSpPr>
        <p:spPr>
          <a:xfrm rot="10800000">
            <a:off x="4937964" y="4009038"/>
            <a:ext cx="2774271" cy="726404"/>
          </a:xfrm>
          <a:prstGeom prst="rect">
            <a:avLst/>
          </a:prstGeom>
          <a:gradFill flip="none" rotWithShape="1">
            <a:gsLst>
              <a:gs pos="0">
                <a:srgbClr val="3C5CE8">
                  <a:alpha val="0"/>
                </a:srgbClr>
              </a:gs>
              <a:gs pos="100000">
                <a:srgbClr val="3C5CE8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同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>
            <p:custDataLst>
              <p:tags r:id="rId33"/>
            </p:custDataLst>
          </p:nvPr>
        </p:nvSpPr>
        <p:spPr>
          <a:xfrm>
            <a:off x="5039995" y="4179570"/>
            <a:ext cx="525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目前玩家的游戏交流、活动公告、比分记录等方式，只能通过微信内文字聊天的形式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推送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utoUpdateAnimBg="0"/>
      <p:bldP spid="36" grpId="0" autoUpdateAnimBg="0"/>
      <p:bldP spid="121" grpId="0" autoUpdateAnimBg="0"/>
      <p:bldP spid="4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PA_库_组合 108"/>
          <p:cNvGrpSpPr/>
          <p:nvPr>
            <p:custDataLst>
              <p:tags r:id="rId1"/>
            </p:custDataLst>
          </p:nvPr>
        </p:nvGrpSpPr>
        <p:grpSpPr>
          <a:xfrm>
            <a:off x="543545" y="385575"/>
            <a:ext cx="869947" cy="812318"/>
            <a:chOff x="6546853" y="1310911"/>
            <a:chExt cx="939797" cy="877541"/>
          </a:xfrm>
        </p:grpSpPr>
        <p:grpSp>
          <p:nvGrpSpPr>
            <p:cNvPr id="110" name="组合 109"/>
            <p:cNvGrpSpPr/>
            <p:nvPr/>
          </p:nvGrpSpPr>
          <p:grpSpPr>
            <a:xfrm>
              <a:off x="6546853" y="1310911"/>
              <a:ext cx="939797" cy="877541"/>
              <a:chOff x="6546853" y="1989140"/>
              <a:chExt cx="2046442" cy="1910878"/>
            </a:xfrm>
          </p:grpSpPr>
          <p:sp>
            <p:nvSpPr>
              <p:cNvPr id="112" name="矩形: 圆角 111"/>
              <p:cNvSpPr/>
              <p:nvPr>
                <p:custDataLst>
                  <p:tags r:id="rId2"/>
                </p:custDataLst>
              </p:nvPr>
            </p:nvSpPr>
            <p:spPr>
              <a:xfrm>
                <a:off x="6686756" y="2086134"/>
                <a:ext cx="1906539" cy="181388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>
                <a:off x="6546853" y="1989140"/>
                <a:ext cx="1884364" cy="1785939"/>
                <a:chOff x="6546853" y="1989140"/>
                <a:chExt cx="1884364" cy="1785939"/>
              </a:xfrm>
            </p:grpSpPr>
            <p:sp>
              <p:nvSpPr>
                <p:cNvPr id="114" name="Freeform 31"/>
                <p:cNvSpPr/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6708779" y="3473454"/>
                  <a:ext cx="1722438" cy="301625"/>
                </a:xfrm>
                <a:custGeom>
                  <a:avLst/>
                  <a:gdLst>
                    <a:gd name="T0" fmla="*/ 404 w 404"/>
                    <a:gd name="T1" fmla="*/ 0 h 71"/>
                    <a:gd name="T2" fmla="*/ 404 w 404"/>
                    <a:gd name="T3" fmla="*/ 22 h 71"/>
                    <a:gd name="T4" fmla="*/ 357 w 404"/>
                    <a:gd name="T5" fmla="*/ 71 h 71"/>
                    <a:gd name="T6" fmla="*/ 8 w 404"/>
                    <a:gd name="T7" fmla="*/ 71 h 71"/>
                    <a:gd name="T8" fmla="*/ 0 w 404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4" h="71">
                      <a:moveTo>
                        <a:pt x="404" y="0"/>
                      </a:moveTo>
                      <a:cubicBezTo>
                        <a:pt x="404" y="22"/>
                        <a:pt x="404" y="22"/>
                        <a:pt x="404" y="22"/>
                      </a:cubicBezTo>
                      <a:cubicBezTo>
                        <a:pt x="404" y="49"/>
                        <a:pt x="383" y="71"/>
                        <a:pt x="357" y="71"/>
                      </a:cubicBezTo>
                      <a:cubicBezTo>
                        <a:pt x="8" y="71"/>
                        <a:pt x="8" y="71"/>
                        <a:pt x="8" y="71"/>
                      </a:cubicBezTo>
                      <a:cubicBezTo>
                        <a:pt x="6" y="71"/>
                        <a:pt x="3" y="70"/>
                        <a:pt x="0" y="70"/>
                      </a:cubicBez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115" name="Line 38"/>
                <p:cNvSpPr>
                  <a:spLocks noChangeShapeType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 flipH="1">
                  <a:off x="7518404" y="3775079"/>
                  <a:ext cx="328613" cy="0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116" name="Line 44"/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 flipV="1">
                  <a:off x="6546854" y="2547940"/>
                  <a:ext cx="0" cy="136525"/>
                </a:xfrm>
                <a:prstGeom prst="line">
                  <a:avLst/>
                </a:pr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117" name="Freeform 45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6546853" y="2841940"/>
                  <a:ext cx="161967" cy="929965"/>
                </a:xfrm>
                <a:custGeom>
                  <a:avLst/>
                  <a:gdLst>
                    <a:gd name="T0" fmla="*/ 238 w 238"/>
                    <a:gd name="T1" fmla="*/ 47 h 278"/>
                    <a:gd name="T2" fmla="*/ 219 w 238"/>
                    <a:gd name="T3" fmla="*/ 13 h 278"/>
                    <a:gd name="T4" fmla="*/ 186 w 238"/>
                    <a:gd name="T5" fmla="*/ 13 h 278"/>
                    <a:gd name="T6" fmla="*/ 38 w 238"/>
                    <a:gd name="T7" fmla="*/ 278 h 278"/>
                    <a:gd name="T8" fmla="*/ 0 w 238"/>
                    <a:gd name="T9" fmla="*/ 230 h 278"/>
                    <a:gd name="T10" fmla="*/ 0 w 238"/>
                    <a:gd name="T11" fmla="*/ 60 h 278"/>
                    <a:gd name="connsiteX0" fmla="*/ 9202 w 9202"/>
                    <a:gd name="connsiteY0" fmla="*/ 351 h 9883"/>
                    <a:gd name="connsiteX1" fmla="*/ 7815 w 9202"/>
                    <a:gd name="connsiteY1" fmla="*/ 351 h 9883"/>
                    <a:gd name="connsiteX2" fmla="*/ 1597 w 9202"/>
                    <a:gd name="connsiteY2" fmla="*/ 9883 h 9883"/>
                    <a:gd name="connsiteX3" fmla="*/ 0 w 9202"/>
                    <a:gd name="connsiteY3" fmla="*/ 8156 h 9883"/>
                    <a:gd name="connsiteX4" fmla="*/ 0 w 9202"/>
                    <a:gd name="connsiteY4" fmla="*/ 2041 h 9883"/>
                    <a:gd name="connsiteX0-1" fmla="*/ 8493 w 8493"/>
                    <a:gd name="connsiteY0-2" fmla="*/ 0 h 9645"/>
                    <a:gd name="connsiteX1-3" fmla="*/ 1735 w 8493"/>
                    <a:gd name="connsiteY1-4" fmla="*/ 9645 h 9645"/>
                    <a:gd name="connsiteX2-5" fmla="*/ 0 w 8493"/>
                    <a:gd name="connsiteY2-6" fmla="*/ 7898 h 9645"/>
                    <a:gd name="connsiteX3-7" fmla="*/ 0 w 8493"/>
                    <a:gd name="connsiteY3-8" fmla="*/ 1710 h 9645"/>
                    <a:gd name="connsiteX0-9" fmla="*/ 2043 w 2043"/>
                    <a:gd name="connsiteY0-10" fmla="*/ 8227 h 8227"/>
                    <a:gd name="connsiteX1-11" fmla="*/ 0 w 2043"/>
                    <a:gd name="connsiteY1-12" fmla="*/ 6416 h 8227"/>
                    <a:gd name="connsiteX2-13" fmla="*/ 0 w 2043"/>
                    <a:gd name="connsiteY2-14" fmla="*/ 0 h 822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043" h="8227">
                      <a:moveTo>
                        <a:pt x="2043" y="8227"/>
                      </a:moveTo>
                      <a:cubicBezTo>
                        <a:pt x="914" y="8076"/>
                        <a:pt x="0" y="7322"/>
                        <a:pt x="0" y="6416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  <p:sp>
              <p:nvSpPr>
                <p:cNvPr id="118" name="Freeform 43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6546854" y="1989140"/>
                  <a:ext cx="1884363" cy="1484314"/>
                </a:xfrm>
                <a:custGeom>
                  <a:avLst/>
                  <a:gdLst>
                    <a:gd name="T0" fmla="*/ 0 w 442"/>
                    <a:gd name="T1" fmla="*/ 72 h 348"/>
                    <a:gd name="T2" fmla="*/ 0 w 442"/>
                    <a:gd name="T3" fmla="*/ 49 h 348"/>
                    <a:gd name="T4" fmla="*/ 46 w 442"/>
                    <a:gd name="T5" fmla="*/ 0 h 348"/>
                    <a:gd name="T6" fmla="*/ 395 w 442"/>
                    <a:gd name="T7" fmla="*/ 0 h 348"/>
                    <a:gd name="T8" fmla="*/ 442 w 442"/>
                    <a:gd name="T9" fmla="*/ 49 h 348"/>
                    <a:gd name="T10" fmla="*/ 442 w 442"/>
                    <a:gd name="T11" fmla="*/ 348 h 348"/>
                    <a:gd name="T12" fmla="*/ 410 w 442"/>
                    <a:gd name="T13" fmla="*/ 291 h 348"/>
                    <a:gd name="connsiteX0" fmla="*/ 0 w 10000"/>
                    <a:gd name="connsiteY0" fmla="*/ 2069 h 10000"/>
                    <a:gd name="connsiteX1" fmla="*/ 0 w 10000"/>
                    <a:gd name="connsiteY1" fmla="*/ 1408 h 10000"/>
                    <a:gd name="connsiteX2" fmla="*/ 1041 w 10000"/>
                    <a:gd name="connsiteY2" fmla="*/ 0 h 10000"/>
                    <a:gd name="connsiteX3" fmla="*/ 8937 w 10000"/>
                    <a:gd name="connsiteY3" fmla="*/ 0 h 10000"/>
                    <a:gd name="connsiteX4" fmla="*/ 10000 w 10000"/>
                    <a:gd name="connsiteY4" fmla="*/ 1408 h 10000"/>
                    <a:gd name="connsiteX5" fmla="*/ 10000 w 10000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0" h="10000">
                      <a:moveTo>
                        <a:pt x="0" y="2069"/>
                      </a:moveTo>
                      <a:lnTo>
                        <a:pt x="0" y="1408"/>
                      </a:lnTo>
                      <a:cubicBezTo>
                        <a:pt x="0" y="632"/>
                        <a:pt x="475" y="0"/>
                        <a:pt x="1041" y="0"/>
                      </a:cubicBezTo>
                      <a:lnTo>
                        <a:pt x="8937" y="0"/>
                      </a:lnTo>
                      <a:cubicBezTo>
                        <a:pt x="9525" y="0"/>
                        <a:pt x="10000" y="632"/>
                        <a:pt x="10000" y="1408"/>
                      </a:cubicBezTo>
                      <a:lnTo>
                        <a:pt x="10000" y="10000"/>
                      </a:lnTo>
                    </a:path>
                  </a:pathLst>
                </a:custGeom>
                <a:noFill/>
                <a:ln w="52388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 sz="1600"/>
                </a:p>
              </p:txBody>
            </p:sp>
          </p:grpSp>
        </p:grpSp>
        <p:sp>
          <p:nvSpPr>
            <p:cNvPr id="111" name="文本框 110"/>
            <p:cNvSpPr txBox="1"/>
            <p:nvPr>
              <p:custDataLst>
                <p:tags r:id="rId8"/>
              </p:custDataLst>
            </p:nvPr>
          </p:nvSpPr>
          <p:spPr>
            <a:xfrm>
              <a:off x="6690340" y="1498160"/>
              <a:ext cx="621393" cy="49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22" name="PA_库_矩形 121"/>
          <p:cNvSpPr/>
          <p:nvPr>
            <p:custDataLst>
              <p:tags r:id="rId9"/>
            </p:custDataLst>
          </p:nvPr>
        </p:nvSpPr>
        <p:spPr>
          <a:xfrm>
            <a:off x="1685959" y="558779"/>
            <a:ext cx="2448216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“市场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前景”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1830" y="1020445"/>
            <a:ext cx="3657600" cy="766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16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椭圆 2"/>
          <p:cNvSpPr/>
          <p:nvPr/>
        </p:nvSpPr>
        <p:spPr>
          <a:xfrm>
            <a:off x="1196340" y="1869440"/>
            <a:ext cx="2824480" cy="2844800"/>
          </a:xfrm>
          <a:prstGeom prst="ellipse">
            <a:avLst/>
          </a:prstGeom>
          <a:solidFill>
            <a:schemeClr val="bg1"/>
          </a:solidFill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完全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99590" y="3030855"/>
            <a:ext cx="2489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完全空白</a:t>
            </a:r>
            <a:endParaRPr lang="zh-CN" altLang="en-US" sz="2800" b="1"/>
          </a:p>
        </p:txBody>
      </p:sp>
      <p:pic>
        <p:nvPicPr>
          <p:cNvPr id="102" name="图片 101"/>
          <p:cNvPicPr/>
          <p:nvPr/>
        </p:nvPicPr>
        <p:blipFill>
          <a:blip r:embed="rId10"/>
          <a:stretch>
            <a:fillRect/>
          </a:stretch>
        </p:blipFill>
        <p:spPr>
          <a:xfrm>
            <a:off x="5208270" y="681355"/>
            <a:ext cx="2697480" cy="5681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288020" y="3168650"/>
            <a:ext cx="3637915" cy="520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   </a:t>
            </a:r>
            <a:r>
              <a:rPr lang="zh-CN" altLang="en-US"/>
              <a:t>截止至</a:t>
            </a:r>
            <a:r>
              <a:rPr lang="en-US" altLang="zh-CN"/>
              <a:t>3</a:t>
            </a:r>
            <a:r>
              <a:rPr lang="zh-CN" altLang="en-US"/>
              <a:t>月</a:t>
            </a:r>
            <a:r>
              <a:rPr lang="en-US" altLang="zh-CN"/>
              <a:t>17</a:t>
            </a:r>
            <a:r>
              <a:rPr lang="zh-CN" altLang="en-US"/>
              <a:t>日，即本</a:t>
            </a:r>
            <a:r>
              <a:rPr lang="en-US" altLang="zh-CN"/>
              <a:t>PPT</a:t>
            </a:r>
            <a:r>
              <a:rPr lang="zh-CN" altLang="en-US"/>
              <a:t>制作期间，目前市场上</a:t>
            </a:r>
            <a:r>
              <a:rPr lang="zh-CN" altLang="en-US" b="1"/>
              <a:t>无任何</a:t>
            </a:r>
            <a:r>
              <a:rPr lang="zh-CN" altLang="en-US"/>
              <a:t>关于</a:t>
            </a:r>
            <a:r>
              <a:rPr lang="en-US" altLang="zh-CN"/>
              <a:t>“</a:t>
            </a:r>
            <a:r>
              <a:rPr lang="zh-CN" altLang="en-US"/>
              <a:t>共享位置捉迷藏</a:t>
            </a:r>
            <a:r>
              <a:rPr lang="en-US" altLang="zh-CN"/>
              <a:t>”</a:t>
            </a:r>
            <a:r>
              <a:rPr lang="zh-CN" altLang="en-US"/>
              <a:t>相关的</a:t>
            </a:r>
            <a:r>
              <a:rPr lang="en-US" altLang="zh-CN"/>
              <a:t>APP</a:t>
            </a:r>
            <a:r>
              <a:rPr lang="zh-CN" altLang="en-US"/>
              <a:t>或</a:t>
            </a:r>
            <a:r>
              <a:rPr lang="zh-CN" altLang="en-US"/>
              <a:t>小程序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库_文本框 61"/>
          <p:cNvSpPr txBox="1"/>
          <p:nvPr>
            <p:custDataLst>
              <p:tags r:id="rId1"/>
            </p:custDataLst>
          </p:nvPr>
        </p:nvSpPr>
        <p:spPr>
          <a:xfrm>
            <a:off x="4222788" y="4322250"/>
            <a:ext cx="3746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2000">
                      <a:schemeClr val="accent1"/>
                    </a:gs>
                    <a:gs pos="36000">
                      <a:schemeClr val="accent2"/>
                    </a:gs>
                    <a:gs pos="66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产品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介绍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9" name="PA_库_组合 68"/>
          <p:cNvGrpSpPr/>
          <p:nvPr>
            <p:custDataLst>
              <p:tags r:id="rId2"/>
            </p:custDataLst>
          </p:nvPr>
        </p:nvGrpSpPr>
        <p:grpSpPr>
          <a:xfrm flipV="1">
            <a:off x="5066450" y="5044169"/>
            <a:ext cx="2059101" cy="45719"/>
            <a:chOff x="3942207" y="4876800"/>
            <a:chExt cx="3384217" cy="275771"/>
          </a:xfrm>
        </p:grpSpPr>
        <p:sp>
          <p:nvSpPr>
            <p:cNvPr id="70" name="矩形 69"/>
            <p:cNvSpPr/>
            <p:nvPr/>
          </p:nvSpPr>
          <p:spPr>
            <a:xfrm>
              <a:off x="3942207" y="4876800"/>
              <a:ext cx="766195" cy="275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4814881" y="4876800"/>
              <a:ext cx="766195" cy="2757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687555" y="4876800"/>
              <a:ext cx="766195" cy="2757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6560229" y="4876800"/>
              <a:ext cx="766195" cy="2757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A_库_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68766" y="498588"/>
            <a:ext cx="5319254" cy="4074323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211894" y="2167261"/>
            <a:ext cx="1447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utoUpdateAnimBg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PA" val="v4.0.0"/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PA" val="v4.0.0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PA" val="v4.0.0"/>
  <p:tag name="KSO_WM_BEAUTIFY_FLAG" val=""/>
</p:tagLst>
</file>

<file path=ppt/tags/tag122.xml><?xml version="1.0" encoding="utf-8"?>
<p:tagLst xmlns:p="http://schemas.openxmlformats.org/presentationml/2006/main">
  <p:tag name="PA" val="v4.0.0"/>
</p:tagLst>
</file>

<file path=ppt/tags/tag123.xml><?xml version="1.0" encoding="utf-8"?>
<p:tagLst xmlns:p="http://schemas.openxmlformats.org/presentationml/2006/main">
  <p:tag name="PA" val="v4.0.0"/>
</p:tagLst>
</file>

<file path=ppt/tags/tag124.xml><?xml version="1.0" encoding="utf-8"?>
<p:tagLst xmlns:p="http://schemas.openxmlformats.org/presentationml/2006/main">
  <p:tag name="PA" val="v4.0.0"/>
</p:tagLst>
</file>

<file path=ppt/tags/tag125.xml><?xml version="1.0" encoding="utf-8"?>
<p:tagLst xmlns:p="http://schemas.openxmlformats.org/presentationml/2006/main">
  <p:tag name="PA" val="v4.0.0"/>
</p:tagLst>
</file>

<file path=ppt/tags/tag126.xml><?xml version="1.0" encoding="utf-8"?>
<p:tagLst xmlns:p="http://schemas.openxmlformats.org/presentationml/2006/main">
  <p:tag name="PA" val="v4.0.0"/>
</p:tagLst>
</file>

<file path=ppt/tags/tag127.xml><?xml version="1.0" encoding="utf-8"?>
<p:tagLst xmlns:p="http://schemas.openxmlformats.org/presentationml/2006/main">
  <p:tag name="PA" val="v4.0.0"/>
</p:tagLst>
</file>

<file path=ppt/tags/tag128.xml><?xml version="1.0" encoding="utf-8"?>
<p:tagLst xmlns:p="http://schemas.openxmlformats.org/presentationml/2006/main">
  <p:tag name="PA" val="v4.0.0"/>
</p:tagLst>
</file>

<file path=ppt/tags/tag129.xml><?xml version="1.0" encoding="utf-8"?>
<p:tagLst xmlns:p="http://schemas.openxmlformats.org/presentationml/2006/main">
  <p:tag name="PA" val="v4.0.0"/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UNIT_PLACING_PICTURE_USER_VIEWPORT" val="{&quot;height&quot;:10410,&quot;width&quot;:15675}"/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PA" val="v4.0.0"/>
</p:tagLst>
</file>

<file path=ppt/tags/tag137.xml><?xml version="1.0" encoding="utf-8"?>
<p:tagLst xmlns:p="http://schemas.openxmlformats.org/presentationml/2006/main">
  <p:tag name="PA" val="v4.0.0"/>
</p:tagLst>
</file>

<file path=ppt/tags/tag138.xml><?xml version="1.0" encoding="utf-8"?>
<p:tagLst xmlns:p="http://schemas.openxmlformats.org/presentationml/2006/main">
  <p:tag name="PA" val="v4.0.0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PA" val="v4.0.0"/>
  <p:tag name="KSO_WM_BEAUTIFY_FLAG" val=""/>
</p:tagLst>
</file>

<file path=ppt/tags/tag142.xml><?xml version="1.0" encoding="utf-8"?>
<p:tagLst xmlns:p="http://schemas.openxmlformats.org/presentationml/2006/main">
  <p:tag name="PA" val="v4.0.0"/>
  <p:tag name="KSO_WM_BEAUTIFY_FLAG" val=""/>
</p:tagLst>
</file>

<file path=ppt/tags/tag143.xml><?xml version="1.0" encoding="utf-8"?>
<p:tagLst xmlns:p="http://schemas.openxmlformats.org/presentationml/2006/main">
  <p:tag name="PA" val="v4.0.0"/>
  <p:tag name="KSO_WM_BEAUTIFY_FLAG" val=""/>
</p:tagLst>
</file>

<file path=ppt/tags/tag144.xml><?xml version="1.0" encoding="utf-8"?>
<p:tagLst xmlns:p="http://schemas.openxmlformats.org/presentationml/2006/main">
  <p:tag name="PA" val="v4.0.0"/>
</p:tagLst>
</file>

<file path=ppt/tags/tag145.xml><?xml version="1.0" encoding="utf-8"?>
<p:tagLst xmlns:p="http://schemas.openxmlformats.org/presentationml/2006/main">
  <p:tag name="PA" val="v4.0.0"/>
</p:tagLst>
</file>

<file path=ppt/tags/tag146.xml><?xml version="1.0" encoding="utf-8"?>
<p:tagLst xmlns:p="http://schemas.openxmlformats.org/presentationml/2006/main">
  <p:tag name="PA" val="v4.0.0"/>
</p:tagLst>
</file>

<file path=ppt/tags/tag147.xml><?xml version="1.0" encoding="utf-8"?>
<p:tagLst xmlns:p="http://schemas.openxmlformats.org/presentationml/2006/main">
  <p:tag name="PA" val="v4.0.0"/>
</p:tagLst>
</file>

<file path=ppt/tags/tag148.xml><?xml version="1.0" encoding="utf-8"?>
<p:tagLst xmlns:p="http://schemas.openxmlformats.org/presentationml/2006/main">
  <p:tag name="PA" val="v4.0.0"/>
  <p:tag name="KSO_WM_BEAUTIFY_FLAG" val=""/>
</p:tagLst>
</file>

<file path=ppt/tags/tag149.xml><?xml version="1.0" encoding="utf-8"?>
<p:tagLst xmlns:p="http://schemas.openxmlformats.org/presentationml/2006/main">
  <p:tag name="ISPRING_PRESENTATION_TITLE" val="PowerPoint 演示文稿"/>
  <p:tag name="KSO_WPP_MARK_KEY" val="9086a230-2bd0-4ab8-8f7b-bda708d3f669"/>
  <p:tag name="COMMONDATA" val="eyJoZGlkIjoiY2E4ZWM5OGYwNjk4NzYyOWM3M2Y0OWQwMjliOTg5ZjYifQ==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PA" val="v4.0.0"/>
</p:tagLst>
</file>

<file path=ppt/tags/tag29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30.xml><?xml version="1.0" encoding="utf-8"?>
<p:tagLst xmlns:p="http://schemas.openxmlformats.org/presentationml/2006/main">
  <p:tag name="PA" val="v4.0.0"/>
</p:tagLst>
</file>

<file path=ppt/tags/tag31.xml><?xml version="1.0" encoding="utf-8"?>
<p:tagLst xmlns:p="http://schemas.openxmlformats.org/presentationml/2006/main">
  <p:tag name="PA" val="v4.0.0"/>
</p:tagLst>
</file>

<file path=ppt/tags/tag32.xml><?xml version="1.0" encoding="utf-8"?>
<p:tagLst xmlns:p="http://schemas.openxmlformats.org/presentationml/2006/main">
  <p:tag name="PA" val="v4.0.0"/>
</p:tagLst>
</file>

<file path=ppt/tags/tag33.xml><?xml version="1.0" encoding="utf-8"?>
<p:tagLst xmlns:p="http://schemas.openxmlformats.org/presentationml/2006/main">
  <p:tag name="PA" val="v4.0.0"/>
</p:tagLst>
</file>

<file path=ppt/tags/tag34.xml><?xml version="1.0" encoding="utf-8"?>
<p:tagLst xmlns:p="http://schemas.openxmlformats.org/presentationml/2006/main">
  <p:tag name="PA" val="v4.0.0"/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PA" val="v4.0.0"/>
</p:tagLst>
</file>

<file path=ppt/tags/tag37.xml><?xml version="1.0" encoding="utf-8"?>
<p:tagLst xmlns:p="http://schemas.openxmlformats.org/presentationml/2006/main">
  <p:tag name="PA" val="v4.0.0"/>
</p:tagLst>
</file>

<file path=ppt/tags/tag38.xml><?xml version="1.0" encoding="utf-8"?>
<p:tagLst xmlns:p="http://schemas.openxmlformats.org/presentationml/2006/main">
  <p:tag name="PA" val="v4.0.0"/>
</p:tagLst>
</file>

<file path=ppt/tags/tag39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40.xml><?xml version="1.0" encoding="utf-8"?>
<p:tagLst xmlns:p="http://schemas.openxmlformats.org/presentationml/2006/main">
  <p:tag name="PA" val="v4.0.0"/>
</p:tagLst>
</file>

<file path=ppt/tags/tag41.xml><?xml version="1.0" encoding="utf-8"?>
<p:tagLst xmlns:p="http://schemas.openxmlformats.org/presentationml/2006/main">
  <p:tag name="PA" val="v4.0.0"/>
</p:tagLst>
</file>

<file path=ppt/tags/tag42.xml><?xml version="1.0" encoding="utf-8"?>
<p:tagLst xmlns:p="http://schemas.openxmlformats.org/presentationml/2006/main">
  <p:tag name="PA" val="v4.0.0"/>
</p:tagLst>
</file>

<file path=ppt/tags/tag43.xml><?xml version="1.0" encoding="utf-8"?>
<p:tagLst xmlns:p="http://schemas.openxmlformats.org/presentationml/2006/main">
  <p:tag name="PA" val="v4.0.0"/>
</p:tagLst>
</file>

<file path=ppt/tags/tag44.xml><?xml version="1.0" encoding="utf-8"?>
<p:tagLst xmlns:p="http://schemas.openxmlformats.org/presentationml/2006/main">
  <p:tag name="PA" val="v4.0.0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4.0.0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PA" val="v4.0.0"/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3492*2906*775*775"/>
</p:tagLst>
</file>

<file path=ppt/tags/tag56.xml><?xml version="1.0" encoding="utf-8"?>
<p:tagLst xmlns:p="http://schemas.openxmlformats.org/presentationml/2006/main">
  <p:tag name="PA" val="v4.0.0"/>
</p:tagLst>
</file>

<file path=ppt/tags/tag57.xml><?xml version="1.0" encoding="utf-8"?>
<p:tagLst xmlns:p="http://schemas.openxmlformats.org/presentationml/2006/main">
  <p:tag name="PA" val="v4.0.0"/>
</p:tagLst>
</file>

<file path=ppt/tags/tag58.xml><?xml version="1.0" encoding="utf-8"?>
<p:tagLst xmlns:p="http://schemas.openxmlformats.org/presentationml/2006/main">
  <p:tag name="PA" val="v4.0.0"/>
</p:tagLst>
</file>

<file path=ppt/tags/tag59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PA" val="v4.0.0"/>
</p:tagLst>
</file>

<file path=ppt/tags/tag61.xml><?xml version="1.0" encoding="utf-8"?>
<p:tagLst xmlns:p="http://schemas.openxmlformats.org/presentationml/2006/main">
  <p:tag name="PA" val="v4.0.0"/>
</p:tagLst>
</file>

<file path=ppt/tags/tag62.xml><?xml version="1.0" encoding="utf-8"?>
<p:tagLst xmlns:p="http://schemas.openxmlformats.org/presentationml/2006/main">
  <p:tag name="PA" val="v4.0.0"/>
</p:tagLst>
</file>

<file path=ppt/tags/tag63.xml><?xml version="1.0" encoding="utf-8"?>
<p:tagLst xmlns:p="http://schemas.openxmlformats.org/presentationml/2006/main">
  <p:tag name="PA" val="v4.0.0"/>
</p:tagLst>
</file>

<file path=ppt/tags/tag64.xml><?xml version="1.0" encoding="utf-8"?>
<p:tagLst xmlns:p="http://schemas.openxmlformats.org/presentationml/2006/main">
  <p:tag name="PA" val="v4.0.0"/>
</p:tagLst>
</file>

<file path=ppt/tags/tag65.xml><?xml version="1.0" encoding="utf-8"?>
<p:tagLst xmlns:p="http://schemas.openxmlformats.org/presentationml/2006/main">
  <p:tag name="PA" val="v4.0.0"/>
</p:tagLst>
</file>

<file path=ppt/tags/tag66.xml><?xml version="1.0" encoding="utf-8"?>
<p:tagLst xmlns:p="http://schemas.openxmlformats.org/presentationml/2006/main">
  <p:tag name="PA" val="v4.0.0"/>
</p:tagLst>
</file>

<file path=ppt/tags/tag67.xml><?xml version="1.0" encoding="utf-8"?>
<p:tagLst xmlns:p="http://schemas.openxmlformats.org/presentationml/2006/main">
  <p:tag name="PA" val="v4.0.0"/>
</p:tagLst>
</file>

<file path=ppt/tags/tag68.xml><?xml version="1.0" encoding="utf-8"?>
<p:tagLst xmlns:p="http://schemas.openxmlformats.org/presentationml/2006/main">
  <p:tag name="PA" val="v4.0.0"/>
</p:tagLst>
</file>

<file path=ppt/tags/tag69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PA" val="v4.0.0"/>
</p:tagLst>
</file>

<file path=ppt/tags/tag71.xml><?xml version="1.0" encoding="utf-8"?>
<p:tagLst xmlns:p="http://schemas.openxmlformats.org/presentationml/2006/main">
  <p:tag name="PA" val="v4.0.0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PA" val="v4.0.0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PA" val="v4.0.0"/>
</p:tagLst>
</file>

<file path=ppt/tags/tag81.xml><?xml version="1.0" encoding="utf-8"?>
<p:tagLst xmlns:p="http://schemas.openxmlformats.org/presentationml/2006/main">
  <p:tag name="PA" val="v4.0.0"/>
</p:tagLst>
</file>

<file path=ppt/tags/tag82.xml><?xml version="1.0" encoding="utf-8"?>
<p:tagLst xmlns:p="http://schemas.openxmlformats.org/presentationml/2006/main">
  <p:tag name="PA" val="v4.0.0"/>
</p:tagLst>
</file>

<file path=ppt/tags/tag83.xml><?xml version="1.0" encoding="utf-8"?>
<p:tagLst xmlns:p="http://schemas.openxmlformats.org/presentationml/2006/main">
  <p:tag name="PA" val="v4.0.0"/>
</p:tagLst>
</file>

<file path=ppt/tags/tag84.xml><?xml version="1.0" encoding="utf-8"?>
<p:tagLst xmlns:p="http://schemas.openxmlformats.org/presentationml/2006/main">
  <p:tag name="PA" val="v4.0.0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PA" val="v4.0.0"/>
  <p:tag name="KSO_WM_BEAUTIFY_FLAG" val=""/>
</p:tagLst>
</file>

<file path=ppt/tags/tag93.xml><?xml version="1.0" encoding="utf-8"?>
<p:tagLst xmlns:p="http://schemas.openxmlformats.org/presentationml/2006/main">
  <p:tag name="PA" val="v4.0.0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B57"/>
      </a:accent1>
      <a:accent2>
        <a:srgbClr val="FCC259"/>
      </a:accent2>
      <a:accent3>
        <a:srgbClr val="7ECDF7"/>
      </a:accent3>
      <a:accent4>
        <a:srgbClr val="7C87F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WPS 演示</Application>
  <PresentationFormat>自定义</PresentationFormat>
  <Paragraphs>165</Paragraphs>
  <Slides>16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华文细黑</vt:lpstr>
      <vt:lpstr>华文琥珀</vt:lpstr>
      <vt:lpstr>华文楷体</vt:lpstr>
      <vt:lpstr>方正粗黑宋简体</vt:lpstr>
      <vt:lpstr>华文新魏</vt:lpstr>
      <vt:lpstr>等线</vt:lpstr>
      <vt:lpstr>微软雅黑</vt:lpstr>
      <vt:lpstr>等线 Light</vt:lpstr>
      <vt:lpstr>Arial Unicode MS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MBE</dc:title>
  <dc:creator>第一PPT</dc:creator>
  <cp:keywords>www.1ppt.com</cp:keywords>
  <dc:description>www.1ppt.com</dc:description>
  <cp:lastModifiedBy>℡</cp:lastModifiedBy>
  <cp:revision>87</cp:revision>
  <dcterms:created xsi:type="dcterms:W3CDTF">2017-04-15T01:14:00Z</dcterms:created>
  <dcterms:modified xsi:type="dcterms:W3CDTF">2023-03-18T07:00:54Z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327249EB22DD499CAB91ECED95585866</vt:lpwstr>
  </property>
  <property fmtid="{D5CDD505-2E9C-101B-9397-08002B2CF9AE}" pid="3" name="KSOProductBuildVer">
    <vt:lpwstr>2052-11.1.0.13703</vt:lpwstr>
  </property>
</Properties>
</file>